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41"/>
  </p:notesMasterIdLst>
  <p:handoutMasterIdLst>
    <p:handoutMasterId r:id="rId42"/>
  </p:handoutMasterIdLst>
  <p:sldIdLst>
    <p:sldId id="1309" r:id="rId7"/>
    <p:sldId id="1379" r:id="rId8"/>
    <p:sldId id="1371" r:id="rId9"/>
    <p:sldId id="1365" r:id="rId10"/>
    <p:sldId id="1372" r:id="rId11"/>
    <p:sldId id="1373" r:id="rId12"/>
    <p:sldId id="1385" r:id="rId13"/>
    <p:sldId id="1381" r:id="rId14"/>
    <p:sldId id="1386" r:id="rId15"/>
    <p:sldId id="1383" r:id="rId16"/>
    <p:sldId id="1384" r:id="rId17"/>
    <p:sldId id="1387" r:id="rId18"/>
    <p:sldId id="1366" r:id="rId19"/>
    <p:sldId id="1388" r:id="rId20"/>
    <p:sldId id="1367" r:id="rId21"/>
    <p:sldId id="1368" r:id="rId22"/>
    <p:sldId id="1369" r:id="rId23"/>
    <p:sldId id="1370" r:id="rId24"/>
    <p:sldId id="1364" r:id="rId25"/>
    <p:sldId id="1363" r:id="rId26"/>
    <p:sldId id="1361" r:id="rId27"/>
    <p:sldId id="1359" r:id="rId28"/>
    <p:sldId id="1360" r:id="rId29"/>
    <p:sldId id="1362" r:id="rId30"/>
    <p:sldId id="1378" r:id="rId31"/>
    <p:sldId id="1347" r:id="rId32"/>
    <p:sldId id="1354" r:id="rId33"/>
    <p:sldId id="1355" r:id="rId34"/>
    <p:sldId id="1356" r:id="rId35"/>
    <p:sldId id="1357" r:id="rId36"/>
    <p:sldId id="1358" r:id="rId37"/>
    <p:sldId id="1389" r:id="rId38"/>
    <p:sldId id="1390" r:id="rId39"/>
    <p:sldId id="1353" r:id="rId40"/>
  </p:sldIdLst>
  <p:sldSz cx="12436475" cy="6994525"/>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71"/>
            <p14:sldId id="1365"/>
            <p14:sldId id="1372"/>
            <p14:sldId id="1373"/>
            <p14:sldId id="1385"/>
            <p14:sldId id="1381"/>
            <p14:sldId id="1386"/>
            <p14:sldId id="1383"/>
            <p14:sldId id="1384"/>
            <p14:sldId id="1387"/>
            <p14:sldId id="1366"/>
            <p14:sldId id="1388"/>
            <p14:sldId id="1367"/>
            <p14:sldId id="1368"/>
            <p14:sldId id="1369"/>
            <p14:sldId id="1370"/>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89"/>
            <p14:sldId id="1390"/>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054" autoAdjust="0"/>
    <p:restoredTop sz="75150" autoAdjust="0"/>
  </p:normalViewPr>
  <p:slideViewPr>
    <p:cSldViewPr>
      <p:cViewPr varScale="1">
        <p:scale>
          <a:sx n="72" d="100"/>
          <a:sy n="72" d="100"/>
        </p:scale>
        <p:origin x="27" y="459"/>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9696"/>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Cognitive Services and the BOT framework</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C46825B5-CC7A-43DA-A5A0-0EB7591AC290}">
      <dgm:prSet/>
      <dgm:spPr/>
      <dgm:t>
        <a:bodyPr/>
        <a:lstStyle/>
        <a:p>
          <a:r>
            <a:rPr lang="en-US" dirty="0"/>
            <a:t>Module 8</a:t>
          </a:r>
        </a:p>
      </dgm:t>
    </dgm:pt>
    <dgm:pt modelId="{9A507F8C-86CE-4A9C-9C55-AC0200E64815}" type="parTrans" cxnId="{5FB51858-B006-4202-937A-617D2FC2E91D}">
      <dgm:prSet/>
      <dgm:spPr/>
      <dgm:t>
        <a:bodyPr/>
        <a:lstStyle/>
        <a:p>
          <a:endParaRPr lang="de-DE"/>
        </a:p>
      </dgm:t>
    </dgm:pt>
    <dgm:pt modelId="{AD31D81E-C527-4C9D-97FA-629ECA40F903}" type="sibTrans" cxnId="{5FB51858-B006-4202-937A-617D2FC2E91D}">
      <dgm:prSet/>
      <dgm:spPr/>
      <dgm:t>
        <a:bodyPr/>
        <a:lstStyle/>
        <a:p>
          <a:endParaRPr lang="de-DE"/>
        </a:p>
      </dgm:t>
    </dgm:pt>
    <dgm:pt modelId="{5A42402D-1938-48DA-A739-DD5D4EE6880A}">
      <dgm:prSet/>
      <dgm:spPr/>
      <dgm:t>
        <a:bodyPr/>
        <a:lstStyle/>
        <a:p>
          <a:r>
            <a:rPr lang="en-US" dirty="0"/>
            <a:t>Choice IOT OR </a:t>
          </a:r>
          <a:r>
            <a:rPr lang="en-US" dirty="0" err="1"/>
            <a:t>PowerBI</a:t>
          </a:r>
          <a:endParaRPr lang="en-US" dirty="0"/>
        </a:p>
      </dgm:t>
    </dgm:pt>
    <dgm:pt modelId="{B9DC5CC2-F85C-4764-9735-C47329442142}" type="parTrans" cxnId="{CC829C22-4553-4E56-B744-8011C45DED99}">
      <dgm:prSet/>
      <dgm:spPr/>
      <dgm:t>
        <a:bodyPr/>
        <a:lstStyle/>
        <a:p>
          <a:endParaRPr lang="de-DE"/>
        </a:p>
      </dgm:t>
    </dgm:pt>
    <dgm:pt modelId="{F4A60913-0762-4724-8C29-07A76D1B256C}" type="sibTrans" cxnId="{CC829C22-4553-4E56-B744-8011C45DED99}">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8">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8">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8">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8">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8">
        <dgm:presLayoutVars>
          <dgm:bulletEnabled val="1"/>
        </dgm:presLayoutVars>
      </dgm:prSet>
      <dgm:spPr/>
    </dgm:pt>
    <dgm:pt modelId="{54E4D13B-BD98-4522-BC04-5727CC416F05}" type="pres">
      <dgm:prSet presAssocID="{64AD9273-27D6-42CA-9606-2E8D96638389}" presName="sp" presStyleCnt="0"/>
      <dgm:spPr/>
    </dgm:pt>
    <dgm:pt modelId="{F2AD5B02-65BB-4F9B-BB85-C4EF549BB065}" type="pres">
      <dgm:prSet presAssocID="{C46825B5-CC7A-43DA-A5A0-0EB7591AC290}" presName="linNode" presStyleCnt="0"/>
      <dgm:spPr/>
    </dgm:pt>
    <dgm:pt modelId="{57420F26-CEFB-458E-B04A-9394AE5D85CE}" type="pres">
      <dgm:prSet presAssocID="{C46825B5-CC7A-43DA-A5A0-0EB7591AC290}" presName="parentText" presStyleLbl="node1" presStyleIdx="7" presStyleCnt="8">
        <dgm:presLayoutVars>
          <dgm:chMax val="1"/>
          <dgm:bulletEnabled val="1"/>
        </dgm:presLayoutVars>
      </dgm:prSet>
      <dgm:spPr/>
    </dgm:pt>
    <dgm:pt modelId="{FE4EE005-2D6A-4F83-9035-2425BB016B0B}" type="pres">
      <dgm:prSet presAssocID="{C46825B5-CC7A-43DA-A5A0-0EB7591AC290}" presName="descendantText" presStyleLbl="alignAccFollowNode1" presStyleIdx="7" presStyleCnt="8">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CCB75381-B66D-4B20-8298-A5FD070AB22C}" destId="{16268D6F-1FBF-4F5B-93DA-7B7C16DB4419}" srcOrd="5"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6373EE19-4CFF-4FB5-8313-A11F726E7B44}" type="presOf" srcId="{C46825B5-CC7A-43DA-A5A0-0EB7591AC290}" destId="{57420F26-CEFB-458E-B04A-9394AE5D85CE}" srcOrd="0" destOrd="0" presId="urn:microsoft.com/office/officeart/2005/8/layout/vList5"/>
    <dgm:cxn modelId="{6E306B21-63BD-4910-9FE8-8C6EF00B3C76}" type="presOf" srcId="{BC7CBCE7-B64C-4C75-A741-6CC83D221E3A}" destId="{37E22389-D950-4A26-A268-5C9A5A3CD82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CC829C22-4553-4E56-B744-8011C45DED99}" srcId="{C46825B5-CC7A-43DA-A5A0-0EB7591AC290}" destId="{5A42402D-1938-48DA-A739-DD5D4EE6880A}" srcOrd="0" destOrd="0" parTransId="{B9DC5CC2-F85C-4764-9735-C47329442142}" sibTransId="{F4A60913-0762-4724-8C29-07A76D1B256C}"/>
    <dgm:cxn modelId="{9298B135-70CE-4A8E-A77A-F97A6858BE88}" srcId="{98FA1FEA-193C-455F-BC82-D031D6A78B83}" destId="{4A55797A-8C92-4CA2-BDBD-DD59A49408A8}" srcOrd="0" destOrd="0" parTransId="{BC0DF799-ECB0-4098-AB06-091A343D06C0}" sibTransId="{B0326E5D-FD08-4DD1-BD3C-DAFEFEB4C6B2}"/>
    <dgm:cxn modelId="{3CD2EC5B-23F7-4B28-B998-0D7DDC22CD87}" srcId="{FAF27AE8-06DD-4446-8C08-04D22F1E8DE2}" destId="{7DC5F7BD-3CC0-4E13-9D86-95B3993232D1}" srcOrd="0" destOrd="0" parTransId="{721C77BA-4CE4-4B7D-AD5B-D60CF25D46D4}" sibTransId="{8CC2376B-AD45-44A2-8559-20AB408DD5BE}"/>
    <dgm:cxn modelId="{C558FE5D-9D40-4A97-A1E8-FAD7DD171601}" srcId="{16268D6F-1FBF-4F5B-93DA-7B7C16DB4419}" destId="{20B14FB0-0BE2-458F-B02B-7ACC0F8C5CBE}" srcOrd="0" destOrd="0" parTransId="{4F6D4800-441E-4ACC-94F9-A8CD1858F6C4}" sibTransId="{64165D6A-D628-4816-AA32-4448BFEB0787}"/>
    <dgm:cxn modelId="{AF1BEC68-E442-48D3-B0DB-D4B75270062D}" type="presOf" srcId="{4A55797A-8C92-4CA2-BDBD-DD59A49408A8}" destId="{68B4BBEF-B3B9-44EE-93CE-818230DA2604}"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5FB51858-B006-4202-937A-617D2FC2E91D}" srcId="{CCB75381-B66D-4B20-8298-A5FD070AB22C}" destId="{C46825B5-CC7A-43DA-A5A0-0EB7591AC290}" srcOrd="7" destOrd="0" parTransId="{9A507F8C-86CE-4A9C-9C55-AC0200E64815}" sibTransId="{AD31D81E-C527-4C9D-97FA-629ECA40F903}"/>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7CA495CF-7549-455B-9CA1-EB4979A7DAF1}" type="presOf" srcId="{20B14FB0-0BE2-458F-B02B-7ACC0F8C5CBE}" destId="{E23F637E-9A4A-4AA5-98AE-66E97735DB4F}"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4B48B8E9-660F-4AE1-8563-6A3835C678EB}" srcId="{8072FA85-1F1D-4E2E-9ED3-9E9729269312}" destId="{BC7CBCE7-B64C-4C75-A741-6CC83D221E3A}" srcOrd="0" destOrd="0" parTransId="{B393B75B-0B04-47A2-89E5-81A0F79B7FED}" sibTransId="{98B28538-9EF3-48B2-8531-313965FAB8DF}"/>
    <dgm:cxn modelId="{96A048EA-712A-4B8B-BFE5-FFAEB03FC498}" type="presOf" srcId="{7DC5F7BD-3CC0-4E13-9D86-95B3993232D1}" destId="{E6420154-04FB-467D-88B8-1F7D05114D7E}"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40B6AFA-CF80-4CA2-B1B5-84F55BC7366D}" type="presOf" srcId="{EF398454-E407-442E-8779-2A1D6C0CDD9C}" destId="{0CF624A4-1729-464B-A0E7-F90B1343283F}" srcOrd="0" destOrd="0" presId="urn:microsoft.com/office/officeart/2005/8/layout/vList5"/>
    <dgm:cxn modelId="{62F9BCFB-44BF-45C4-9013-F173DE247660}" type="presOf" srcId="{5A42402D-1938-48DA-A739-DD5D4EE6880A}" destId="{FE4EE005-2D6A-4F83-9035-2425BB016B0B}"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BF9F12F6-9A1D-460A-AE5A-8D6B931A3258}" type="presParOf" srcId="{E03513B6-B757-4D79-B241-089506EEB20F}" destId="{54E4D13B-BD98-4522-BC04-5727CC416F05}" srcOrd="13" destOrd="0" presId="urn:microsoft.com/office/officeart/2005/8/layout/vList5"/>
    <dgm:cxn modelId="{01401D15-F220-41DF-A230-186D35249C76}" type="presParOf" srcId="{E03513B6-B757-4D79-B241-089506EEB20F}" destId="{F2AD5B02-65BB-4F9B-BB85-C4EF549BB065}" srcOrd="14" destOrd="0" presId="urn:microsoft.com/office/officeart/2005/8/layout/vList5"/>
    <dgm:cxn modelId="{1CC3F07E-B15C-4995-8703-FBA72A159477}" type="presParOf" srcId="{F2AD5B02-65BB-4F9B-BB85-C4EF549BB065}" destId="{57420F26-CEFB-458E-B04A-9394AE5D85CE}" srcOrd="0" destOrd="0" presId="urn:microsoft.com/office/officeart/2005/8/layout/vList5"/>
    <dgm:cxn modelId="{A758E827-DE74-43F2-BF78-F20C04182063}" type="presParOf" srcId="{F2AD5B02-65BB-4F9B-BB85-C4EF549BB065}" destId="{FE4EE005-2D6A-4F83-9035-2425BB016B0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F72793E5-889E-49EF-ADC6-C9DD9B3DDAF8}">
      <dgm:prSet custT="1"/>
      <dgm:spPr/>
      <dgm:t>
        <a:bodyPr/>
        <a:lstStyle/>
        <a:p>
          <a:pPr>
            <a:buNone/>
          </a:pPr>
          <a:r>
            <a:rPr lang="en-US" sz="3000" dirty="0"/>
            <a:t>HOL 7</a:t>
          </a:r>
        </a:p>
      </dgm:t>
    </dgm:pt>
    <dgm:pt modelId="{075DBC3C-ADEF-4ED7-991E-D074ABB759F5}" type="parTrans" cxnId="{4FCFEB28-9778-4901-9B7B-F8B3089C6608}">
      <dgm:prSet/>
      <dgm:spPr/>
      <dgm:t>
        <a:bodyPr/>
        <a:lstStyle/>
        <a:p>
          <a:endParaRPr lang="de-DE"/>
        </a:p>
      </dgm:t>
    </dgm:pt>
    <dgm:pt modelId="{530A548A-C363-4BCF-88C8-ECF35572D435}" type="sibTrans" cxnId="{4FCFEB28-9778-4901-9B7B-F8B3089C6608}">
      <dgm:prSet/>
      <dgm:spPr/>
      <dgm:t>
        <a:bodyPr/>
        <a:lstStyle/>
        <a:p>
          <a:endParaRPr lang="de-DE"/>
        </a:p>
      </dgm:t>
    </dgm:pt>
    <dgm:pt modelId="{ACD7F058-A72E-4A71-A141-230231F096A9}">
      <dgm:prSet custT="1"/>
      <dgm:spPr/>
      <dgm:t>
        <a:bodyPr/>
        <a:lstStyle/>
        <a:p>
          <a:pPr>
            <a:buNone/>
          </a:pPr>
          <a:r>
            <a:rPr lang="en-US" sz="2400" dirty="0"/>
            <a:t>Cognitive Services and the BOT Framework (AI)</a:t>
          </a:r>
        </a:p>
      </dgm:t>
    </dgm:pt>
    <dgm:pt modelId="{34A104A3-9897-48A0-9DC4-847B1E7AEC05}" type="parTrans" cxnId="{0FDE938C-88D2-41BB-BA7B-4AE0CEF11DE1}">
      <dgm:prSet/>
      <dgm:spPr/>
      <dgm:t>
        <a:bodyPr/>
        <a:lstStyle/>
        <a:p>
          <a:endParaRPr lang="de-DE"/>
        </a:p>
      </dgm:t>
    </dgm:pt>
    <dgm:pt modelId="{BADDAE36-6C18-46B3-8D25-89982CC9134B}" type="sibTrans" cxnId="{0FDE938C-88D2-41BB-BA7B-4AE0CEF11DE1}">
      <dgm:prSet/>
      <dgm:spPr/>
      <dgm:t>
        <a:bodyPr/>
        <a:lstStyle/>
        <a:p>
          <a:endParaRPr lang="de-DE"/>
        </a:p>
      </dgm:t>
    </dgm:pt>
    <dgm:pt modelId="{AC35CEE3-90A6-4802-97B4-CD1B04B05302}">
      <dgm:prSet custT="1"/>
      <dgm:spPr/>
      <dgm:t>
        <a:bodyPr/>
        <a:lstStyle/>
        <a:p>
          <a:pPr>
            <a:buNone/>
          </a:pPr>
          <a:r>
            <a:rPr lang="en-US" sz="3000" dirty="0"/>
            <a:t>HOL 8</a:t>
          </a:r>
        </a:p>
      </dgm:t>
    </dgm:pt>
    <dgm:pt modelId="{D8030E1A-4022-4409-A483-085AF0BFAA9E}" type="parTrans" cxnId="{D98709DC-9877-4713-86C8-6791E8EEA235}">
      <dgm:prSet/>
      <dgm:spPr/>
      <dgm:t>
        <a:bodyPr/>
        <a:lstStyle/>
        <a:p>
          <a:endParaRPr lang="de-DE"/>
        </a:p>
      </dgm:t>
    </dgm:pt>
    <dgm:pt modelId="{5CFE6AE6-968C-41A5-8FD0-7FF32B0C3DDB}" type="sibTrans" cxnId="{D98709DC-9877-4713-86C8-6791E8EEA235}">
      <dgm:prSet/>
      <dgm:spPr/>
      <dgm:t>
        <a:bodyPr/>
        <a:lstStyle/>
        <a:p>
          <a:endParaRPr lang="de-DE"/>
        </a:p>
      </dgm:t>
    </dgm:pt>
    <dgm:pt modelId="{BA59A335-3623-4DC5-BB86-CCBE8701F41B}">
      <dgm:prSet custT="1"/>
      <dgm:spPr/>
      <dgm:t>
        <a:bodyPr/>
        <a:lstStyle/>
        <a:p>
          <a:pPr>
            <a:buNone/>
          </a:pPr>
          <a:r>
            <a:rPr lang="en-US" sz="2400" dirty="0"/>
            <a:t>Choice: IOT or </a:t>
          </a:r>
          <a:r>
            <a:rPr lang="en-US" sz="2400" dirty="0" err="1"/>
            <a:t>PowerBI</a:t>
          </a:r>
          <a:endParaRPr lang="en-US" sz="2400" dirty="0"/>
        </a:p>
      </dgm:t>
    </dgm:pt>
    <dgm:pt modelId="{215D991F-2134-411C-B056-715C18499CE3}" type="parTrans" cxnId="{EEE04242-C1E8-4D91-B8A8-32A6D1978782}">
      <dgm:prSet/>
      <dgm:spPr/>
      <dgm:t>
        <a:bodyPr/>
        <a:lstStyle/>
        <a:p>
          <a:endParaRPr lang="de-DE"/>
        </a:p>
      </dgm:t>
    </dgm:pt>
    <dgm:pt modelId="{72DC7EDE-4FD3-4F59-9705-AAAEF8411FDD}" type="sibTrans" cxnId="{EEE04242-C1E8-4D91-B8A8-32A6D1978782}">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8"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8"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8" custScaleX="115121" custLinFactNeighborX="0">
        <dgm:presLayoutVars>
          <dgm:bulletEnabled val="1"/>
        </dgm:presLayoutVars>
      </dgm:prSet>
      <dgm:spPr/>
    </dgm:pt>
    <dgm:pt modelId="{44DC0A8B-5FC1-4778-A6C3-B3E37B2DB481}" type="pres">
      <dgm:prSet presAssocID="{DCAFE381-EF1A-4B8E-86DF-48DDB9BD3ABC}" presName="sp" presStyleCnt="0"/>
      <dgm:spPr/>
    </dgm:pt>
    <dgm:pt modelId="{277D0D69-B154-4281-AA73-46D57A0B4F3D}" type="pres">
      <dgm:prSet presAssocID="{F72793E5-889E-49EF-ADC6-C9DD9B3DDAF8}" presName="linNode" presStyleCnt="0"/>
      <dgm:spPr/>
    </dgm:pt>
    <dgm:pt modelId="{7D605DB4-8F22-4C81-A41C-BC79B7757BFE}" type="pres">
      <dgm:prSet presAssocID="{F72793E5-889E-49EF-ADC6-C9DD9B3DDAF8}" presName="parentText" presStyleLbl="node1" presStyleIdx="6" presStyleCnt="8" custScaleX="68205">
        <dgm:presLayoutVars>
          <dgm:chMax val="1"/>
          <dgm:bulletEnabled val="1"/>
        </dgm:presLayoutVars>
      </dgm:prSet>
      <dgm:spPr/>
    </dgm:pt>
    <dgm:pt modelId="{808C93CC-3137-458D-80FB-67D50AC5E5F6}" type="pres">
      <dgm:prSet presAssocID="{F72793E5-889E-49EF-ADC6-C9DD9B3DDAF8}" presName="descendantText" presStyleLbl="alignAccFollowNode1" presStyleIdx="6" presStyleCnt="8" custScaleX="115369">
        <dgm:presLayoutVars>
          <dgm:bulletEnabled val="1"/>
        </dgm:presLayoutVars>
      </dgm:prSet>
      <dgm:spPr/>
    </dgm:pt>
    <dgm:pt modelId="{04F0F8E7-91F7-43E1-882D-C2632C566A0B}" type="pres">
      <dgm:prSet presAssocID="{530A548A-C363-4BCF-88C8-ECF35572D435}" presName="sp" presStyleCnt="0"/>
      <dgm:spPr/>
    </dgm:pt>
    <dgm:pt modelId="{0E1945BB-C4DD-4038-9008-D15CE2625B6F}" type="pres">
      <dgm:prSet presAssocID="{AC35CEE3-90A6-4802-97B4-CD1B04B05302}" presName="linNode" presStyleCnt="0"/>
      <dgm:spPr/>
    </dgm:pt>
    <dgm:pt modelId="{2B6E48F1-2309-46B5-A198-0BA9DCD95328}" type="pres">
      <dgm:prSet presAssocID="{AC35CEE3-90A6-4802-97B4-CD1B04B05302}" presName="parentText" presStyleLbl="node1" presStyleIdx="7" presStyleCnt="8" custScaleX="68206">
        <dgm:presLayoutVars>
          <dgm:chMax val="1"/>
          <dgm:bulletEnabled val="1"/>
        </dgm:presLayoutVars>
      </dgm:prSet>
      <dgm:spPr/>
    </dgm:pt>
    <dgm:pt modelId="{7EFEF636-21DF-4038-A7B4-2D2033A88DD2}" type="pres">
      <dgm:prSet presAssocID="{AC35CEE3-90A6-4802-97B4-CD1B04B05302}" presName="descendantText" presStyleLbl="alignAccFollowNode1" presStyleIdx="7" presStyleCnt="8" custScaleX="115462">
        <dgm:presLayoutVars>
          <dgm:bulletEnabled val="1"/>
        </dgm:presLayoutVars>
      </dgm:prSet>
      <dgm:spPr/>
    </dgm:pt>
  </dgm:ptLst>
  <dgm:cxnLst>
    <dgm:cxn modelId="{F92D6200-E050-4C5C-A4A3-F6093702A532}" type="presOf" srcId="{F72793E5-889E-49EF-ADC6-C9DD9B3DDAF8}" destId="{7D605DB4-8F22-4C81-A41C-BC79B7757BFE}" srcOrd="0" destOrd="0" presId="urn:microsoft.com/office/officeart/2005/8/layout/vList5"/>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8072FA85-1F1D-4E2E-9ED3-9E9729269312}" destId="{16268D6F-1FBF-4F5B-93DA-7B7C16DB4419}" srcOrd="0"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70804612-C34C-41A6-9DA0-39B2C2EAD8CB}" type="presOf" srcId="{AFDBFF0B-7F98-4C3B-9485-18B15960BBEE}" destId="{221D5F81-3BC4-4811-940D-8B1BBEDB27DE}"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9ED57F24-3A9A-4F5E-BB62-86912E7063B2}" type="presOf" srcId="{132639D9-7817-45F6-AEFB-CD6A63413582}" destId="{855CB823-9B0A-44F5-93DF-71A72EAFEDC3}" srcOrd="0" destOrd="0" presId="urn:microsoft.com/office/officeart/2005/8/layout/vList5"/>
    <dgm:cxn modelId="{4FCFEB28-9778-4901-9B7B-F8B3089C6608}" srcId="{CCB75381-B66D-4B20-8298-A5FD070AB22C}" destId="{F72793E5-889E-49EF-ADC6-C9DD9B3DDAF8}" srcOrd="6" destOrd="0" parTransId="{075DBC3C-ADEF-4ED7-991E-D074ABB759F5}" sibTransId="{530A548A-C363-4BCF-88C8-ECF35572D435}"/>
    <dgm:cxn modelId="{F1C44533-58A6-475E-9B70-ACD8E8464458}" type="presOf" srcId="{ACD7F058-A72E-4A71-A141-230231F096A9}" destId="{808C93CC-3137-458D-80FB-67D50AC5E5F6}" srcOrd="0" destOrd="0" presId="urn:microsoft.com/office/officeart/2005/8/layout/vList5"/>
    <dgm:cxn modelId="{02DE013A-1E10-4586-8A15-46E4B345CB09}" type="presOf" srcId="{AC35CEE3-90A6-4802-97B4-CD1B04B05302}" destId="{2B6E48F1-2309-46B5-A198-0BA9DCD95328}"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3CD2EC5B-23F7-4B28-B998-0D7DDC22CD87}" srcId="{FAF27AE8-06DD-4446-8C08-04D22F1E8DE2}" destId="{7DC5F7BD-3CC0-4E13-9D86-95B3993232D1}" srcOrd="0" destOrd="0" parTransId="{721C77BA-4CE4-4B7D-AD5B-D60CF25D46D4}" sibTransId="{8CC2376B-AD45-44A2-8559-20AB408DD5BE}"/>
    <dgm:cxn modelId="{EEE04242-C1E8-4D91-B8A8-32A6D1978782}" srcId="{AC35CEE3-90A6-4802-97B4-CD1B04B05302}" destId="{BA59A335-3623-4DC5-BB86-CCBE8701F41B}" srcOrd="0" destOrd="0" parTransId="{215D991F-2134-411C-B056-715C18499CE3}" sibTransId="{72DC7EDE-4FD3-4F59-9705-AAAEF8411FDD}"/>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0FDE938C-88D2-41BB-BA7B-4AE0CEF11DE1}" srcId="{F72793E5-889E-49EF-ADC6-C9DD9B3DDAF8}" destId="{ACD7F058-A72E-4A71-A141-230231F096A9}" srcOrd="0" destOrd="0" parTransId="{34A104A3-9897-48A0-9DC4-847B1E7AEC05}" sibTransId="{BADDAE36-6C18-46B3-8D25-89982CC9134B}"/>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5EEDF5C4-D44D-4E92-8F5D-FD74D6B98B2B}" srcId="{CCB75381-B66D-4B20-8298-A5FD070AB22C}" destId="{132639D9-7817-45F6-AEFB-CD6A63413582}" srcOrd="5" destOrd="0" parTransId="{B8E0FA2C-1CD4-48A6-85E5-6FA2212B29F4}" sibTransId="{DCAFE381-EF1A-4B8E-86DF-48DDB9BD3ABC}"/>
    <dgm:cxn modelId="{4DC6D6D2-F2EB-4AF5-B2FA-6660BAA3C5C4}" type="presOf" srcId="{BA59A335-3623-4DC5-BB86-CCBE8701F41B}" destId="{7EFEF636-21DF-4038-A7B4-2D2033A88DD2}"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D98709DC-9877-4713-86C8-6791E8EEA235}" srcId="{CCB75381-B66D-4B20-8298-A5FD070AB22C}" destId="{AC35CEE3-90A6-4802-97B4-CD1B04B05302}" srcOrd="7" destOrd="0" parTransId="{D8030E1A-4022-4409-A483-085AF0BFAA9E}" sibTransId="{5CFE6AE6-968C-41A5-8FD0-7FF32B0C3DDB}"/>
    <dgm:cxn modelId="{79E6B6E0-4ED6-4302-8D45-9C754CAFCBF5}" srcId="{132639D9-7817-45F6-AEFB-CD6A63413582}" destId="{AFDBFF0B-7F98-4C3B-9485-18B15960BBEE}" srcOrd="0" destOrd="0" parTransId="{D0CE218C-1B49-41EE-9048-CEE965B83EBB}" sibTransId="{5836F86D-EBCA-4209-88BC-2CCC58461F2B}"/>
    <dgm:cxn modelId="{078EA4E9-17D1-4FD2-820E-A56076B08368}" srcId="{1CF5DF33-87B5-4E4E-AA3D-3AAB51BBEAF4}" destId="{FC3D354A-EBE1-4774-AB56-0B9FF30BED09}" srcOrd="0" destOrd="0" parTransId="{AF9A9549-6500-45DB-9602-F453FD4EE8D7}" sibTransId="{27A36833-2C4D-44B8-8DF5-43A6FADE4336}"/>
    <dgm:cxn modelId="{96A048EA-712A-4B8B-BFE5-FFAEB03FC498}" type="presOf" srcId="{7DC5F7BD-3CC0-4E13-9D86-95B3993232D1}" destId="{E6420154-04FB-467D-88B8-1F7D05114D7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 modelId="{579C5B92-90CF-4ED9-BC2A-DD13DB1FDCA3}" type="presParOf" srcId="{E03513B6-B757-4D79-B241-089506EEB20F}" destId="{44DC0A8B-5FC1-4778-A6C3-B3E37B2DB481}" srcOrd="11" destOrd="0" presId="urn:microsoft.com/office/officeart/2005/8/layout/vList5"/>
    <dgm:cxn modelId="{5E065110-D8B1-45CF-B236-AFC3A3982D7D}" type="presParOf" srcId="{E03513B6-B757-4D79-B241-089506EEB20F}" destId="{277D0D69-B154-4281-AA73-46D57A0B4F3D}" srcOrd="12" destOrd="0" presId="urn:microsoft.com/office/officeart/2005/8/layout/vList5"/>
    <dgm:cxn modelId="{39BF95AC-8037-4F4F-B9C3-C6A6EE1375B2}" type="presParOf" srcId="{277D0D69-B154-4281-AA73-46D57A0B4F3D}" destId="{7D605DB4-8F22-4C81-A41C-BC79B7757BFE}" srcOrd="0" destOrd="0" presId="urn:microsoft.com/office/officeart/2005/8/layout/vList5"/>
    <dgm:cxn modelId="{F341768F-7F55-4F13-B3C4-B5FD5C758AC2}" type="presParOf" srcId="{277D0D69-B154-4281-AA73-46D57A0B4F3D}" destId="{808C93CC-3137-458D-80FB-67D50AC5E5F6}" srcOrd="1" destOrd="0" presId="urn:microsoft.com/office/officeart/2005/8/layout/vList5"/>
    <dgm:cxn modelId="{2958A4FA-416E-413E-BDDB-4ABE6E0F2089}" type="presParOf" srcId="{E03513B6-B757-4D79-B241-089506EEB20F}" destId="{04F0F8E7-91F7-43E1-882D-C2632C566A0B}" srcOrd="13" destOrd="0" presId="urn:microsoft.com/office/officeart/2005/8/layout/vList5"/>
    <dgm:cxn modelId="{F228896B-BE23-44C8-A17A-E39A9454D704}" type="presParOf" srcId="{E03513B6-B757-4D79-B241-089506EEB20F}" destId="{0E1945BB-C4DD-4038-9008-D15CE2625B6F}" srcOrd="14" destOrd="0" presId="urn:microsoft.com/office/officeart/2005/8/layout/vList5"/>
    <dgm:cxn modelId="{4A72B600-BF22-40A9-8F1B-B11C3F3C6CAD}" type="presParOf" srcId="{0E1945BB-C4DD-4038-9008-D15CE2625B6F}" destId="{2B6E48F1-2309-46B5-A198-0BA9DCD95328}" srcOrd="0" destOrd="0" presId="urn:microsoft.com/office/officeart/2005/8/layout/vList5"/>
    <dgm:cxn modelId="{AE22BB68-11DE-43B9-A244-CABD01B81F5E}" type="presParOf" srcId="{0E1945BB-C4DD-4038-9008-D15CE2625B6F}" destId="{7EFEF636-21DF-4038-A7B4-2D2033A88DD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75342C07-666E-4E3D-AECF-28FD41A32181}" srcId="{CCB75381-B66D-4B20-8298-A5FD070AB22C}" destId="{02C38A57-573F-41EC-B204-13AC764E360E}" srcOrd="5" destOrd="0" parTransId="{0E577D1C-25F1-4267-BE9D-37F168869956}" sibTransId="{DEF0C6FE-EAC7-46C9-AB73-15E08891C7B5}"/>
    <dgm:cxn modelId="{6586920F-349A-45E3-8BFC-E44784D8D16F}" type="presOf" srcId="{7F14D543-64AC-4DC2-BD65-05EA502C3A39}" destId="{45F3B3F6-2CED-45D8-B6E2-0409440DA4C3}" srcOrd="0" destOrd="0" presId="urn:microsoft.com/office/officeart/2005/8/layout/vList5"/>
    <dgm:cxn modelId="{D9FA4620-43D2-4FEF-AC27-F8AE8178A174}" srcId="{CCB75381-B66D-4B20-8298-A5FD070AB22C}" destId="{9A28830A-EC42-40F9-8E14-CF70637D1A76}" srcOrd="11" destOrd="0" parTransId="{71065D94-717E-45B5-8739-0FF40AE3C42A}" sibTransId="{51B2B0F2-D638-4DF5-90F0-886A6265E989}"/>
    <dgm:cxn modelId="{5F94E221-444D-4C0F-A880-7BB280139F5F}" srcId="{CCB75381-B66D-4B20-8298-A5FD070AB22C}" destId="{9F0B2B7E-A445-41E4-8304-BACDE1F08B70}" srcOrd="0" destOrd="0" parTransId="{149B9860-E902-4D08-823D-A454C45A0165}" sibTransId="{E1BECD42-1710-4068-A3A8-0907A4291122}"/>
    <dgm:cxn modelId="{070C2224-0169-4653-AB3C-55D11E6235EA}" type="presOf" srcId="{591EF917-983B-47C5-8C06-8A86F5AA62C8}" destId="{0EF06FAD-3524-4BD1-B078-697A8FAE965D}"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4EDE232A-6012-4C2A-B654-27AD46AE18FB}" type="presOf" srcId="{CB8B6AAF-6FB9-457B-BE3B-1957D9E18F53}" destId="{80AC146E-A9F7-4B60-B06C-7F0E6092BDB4}"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2F62553E-77AC-4DD1-9C59-1732F058CC67}" srcId="{CCB75381-B66D-4B20-8298-A5FD070AB22C}" destId="{57BC5268-F6FE-4BD9-BC33-92BB62190DAB}" srcOrd="4" destOrd="0" parTransId="{8B1EB986-BE0F-402F-A113-B4DF7744CA6E}" sibTransId="{B6E3F47A-1B82-46C0-9D09-3816B93A339F}"/>
    <dgm:cxn modelId="{85FBF960-791D-45FA-B603-F9806D436CCE}" srcId="{02C38A57-573F-41EC-B204-13AC764E360E}" destId="{130563A8-8AFA-4873-A379-1C4EFD20928C}" srcOrd="0" destOrd="0" parTransId="{9749E3E0-3BB0-4DE6-B851-284757582D81}" sibTransId="{1F8FE404-DEF9-48DD-9F47-5EF6EC5B5520}"/>
    <dgm:cxn modelId="{38DA0241-2569-4F97-8B73-00837DAE3192}" srcId="{CCB75381-B66D-4B20-8298-A5FD070AB22C}" destId="{0AAA634C-49A9-4601-9886-C522AC9707DF}" srcOrd="10" destOrd="0" parTransId="{0666C81F-2B5E-4A82-A092-B6F7D5D32848}" sibTransId="{F1E13ECC-4D7E-4F2F-AA12-D5EE26111D87}"/>
    <dgm:cxn modelId="{0D80E966-50E3-40A8-8F55-3DE60361678A}" type="presOf" srcId="{77BB74A2-3D49-48AD-A2AA-DD45F45FEC72}" destId="{D43E34EF-5CE0-465E-BECF-EAD8EAC9838E}"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948CC94B-BE3C-4194-B69F-86ABC8BB4666}" type="presOf" srcId="{9A28830A-EC42-40F9-8E14-CF70637D1A76}" destId="{4402A6D0-E73F-47D7-AFAB-86D03A52490D}"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1936D454-E6DF-44DA-BEBB-4930ACAB4837}" type="presOf" srcId="{000AF8C9-6088-41E7-914D-1B594F4075E7}" destId="{156A4FBD-5C59-4C21-B9DB-EA5715FD3136}"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F8881057-B62D-41C5-BFB3-0C267F3F9A25}" type="presOf" srcId="{A85776AF-68B1-4751-9647-8435B9DAAF6D}" destId="{FC331AB9-0D83-4CC7-9D27-73A841AB883D}"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3C78547B-B17B-4C93-901F-2881828E2528}" type="presOf" srcId="{A266C618-27D0-4C5F-B7C9-446E3A5DFF94}" destId="{400F7EFE-C693-404B-97E3-2D2B46DCED50}" srcOrd="0" destOrd="0" presId="urn:microsoft.com/office/officeart/2005/8/layout/vList5"/>
    <dgm:cxn modelId="{456F7882-3166-40D1-84C5-BE51DBDF5760}" srcId="{CCB75381-B66D-4B20-8298-A5FD070AB22C}" destId="{3912455F-7E2C-436E-BFA3-E53E483D42C7}" srcOrd="1" destOrd="0" parTransId="{7FB59202-62D3-4747-BC26-7D8505D844D1}" sibTransId="{7C48392E-7F54-44BE-B2C9-B04B739682BA}"/>
    <dgm:cxn modelId="{033B7588-068B-4C1C-A192-684C35C8FC45}" srcId="{9A28830A-EC42-40F9-8E14-CF70637D1A76}" destId="{000AF8C9-6088-41E7-914D-1B594F4075E7}" srcOrd="0" destOrd="0" parTransId="{BCE3C775-BCC0-4BA4-BF58-56B09DC51C98}" sibTransId="{5D13A44C-27E4-456E-A1F1-0AC9AC4733A9}"/>
    <dgm:cxn modelId="{034DA899-8E02-4D47-8E58-876CFFF6ABBB}" srcId="{0AAA634C-49A9-4601-9886-C522AC9707DF}" destId="{81539807-E286-49F5-B693-C1735F67FD87}" srcOrd="0" destOrd="0" parTransId="{E67BF368-A616-4B13-9410-49FB1B7698B9}" sibTransId="{44A6C845-D1CB-4EF4-911C-32122DB2677C}"/>
    <dgm:cxn modelId="{035B839A-88E8-4598-88E6-F9799143C1D1}" type="presOf" srcId="{02C38A57-573F-41EC-B204-13AC764E360E}" destId="{9BE55685-5B91-4ED0-A3F3-E0AFDD677C54}"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2E45DD9F-C163-4E0B-84FB-50A8D03BDB7D}" srcId="{CCB75381-B66D-4B20-8298-A5FD070AB22C}" destId="{EC7A42D0-E98A-48B2-B6F1-C856870C9A56}" srcOrd="6" destOrd="0" parTransId="{3016F0CB-F9AB-4C78-AD81-3775B3170B17}" sibTransId="{0E0E40C6-F041-4BEC-84E8-53C150B80A67}"/>
    <dgm:cxn modelId="{D8BDC5A2-249F-46FE-8296-2E505E1AB27A}" srcId="{CCB75381-B66D-4B20-8298-A5FD070AB22C}" destId="{E1AF72BC-0CC7-488C-9FDB-8B6B707BDFCB}" srcOrd="3" destOrd="0" parTransId="{42A4C684-C530-4CAA-A14D-9258BA80D793}" sibTransId="{141125C2-0820-4920-9DA2-8E2BD393E4F6}"/>
    <dgm:cxn modelId="{3A3829A3-EF4F-4C7A-9391-7DD36661EAC3}" type="presOf" srcId="{75BEEE2A-01A0-4876-93E8-699BE9C41E4E}" destId="{E12892D9-F98F-4E4E-B9C8-0D972EE87560}" srcOrd="0" destOrd="0" presId="urn:microsoft.com/office/officeart/2005/8/layout/vList5"/>
    <dgm:cxn modelId="{37C34DAF-21ED-499B-B0EC-52218D78FB3F}" srcId="{3912455F-7E2C-436E-BFA3-E53E483D42C7}" destId="{DB282EAE-C338-443B-AE78-F073BB9663BE}" srcOrd="0" destOrd="0" parTransId="{618445B9-E416-4FD3-898E-AC512684445E}" sibTransId="{F28BEF30-0205-4CAC-90E0-CF17CAD8222E}"/>
    <dgm:cxn modelId="{4BE407B5-4387-4004-BEB2-0B044F2CBD8B}" srcId="{EC7A42D0-E98A-48B2-B6F1-C856870C9A56}" destId="{A266C618-27D0-4C5F-B7C9-446E3A5DFF94}" srcOrd="0" destOrd="0" parTransId="{34726315-AA5C-4654-8131-450B889E4563}" sibTransId="{EF344BB1-EAD9-4724-9C2A-08766C8871F2}"/>
    <dgm:cxn modelId="{4D84B0BB-4811-4C6F-B129-D39C27732F78}" srcId="{2D71E925-A8AF-43B5-B979-BDE3983F2A65}" destId="{77BB74A2-3D49-48AD-A2AA-DD45F45FEC72}" srcOrd="0" destOrd="0" parTransId="{30E06841-9FD6-4638-A2F9-D8225570C395}" sibTransId="{11890B66-6449-4D3E-A146-9733F71B89B2}"/>
    <dgm:cxn modelId="{5BB1B6C1-15FD-4310-94F7-9D2237C39F84}" srcId="{57BC5268-F6FE-4BD9-BC33-92BB62190DAB}" destId="{A50C8847-BCBB-4339-AD63-FA4A368C7973}" srcOrd="0" destOrd="0" parTransId="{7F695F4C-51B5-4E1B-BC31-2CE3E22943F1}" sibTransId="{E556C9B4-2E07-4CD2-914B-033EB2A1FF62}"/>
    <dgm:cxn modelId="{C69573CA-97B1-443B-A6CE-C5157ABE4AD2}" srcId="{CCB75381-B66D-4B20-8298-A5FD070AB22C}" destId="{2D71E925-A8AF-43B5-B979-BDE3983F2A65}" srcOrd="7" destOrd="0" parTransId="{67DDE4FC-53C0-477C-92E6-017C5D7EB832}" sibTransId="{8B1B7467-613F-4E8F-88EB-4053FB2C86A6}"/>
    <dgm:cxn modelId="{E1DDEACF-3B31-4133-BA90-0358DBA1AF76}" type="presOf" srcId="{57BC5268-F6FE-4BD9-BC33-92BB62190DAB}" destId="{350959BE-A20B-4B1B-9A79-239BC65E6964}" srcOrd="0" destOrd="0" presId="urn:microsoft.com/office/officeart/2005/8/layout/vList5"/>
    <dgm:cxn modelId="{0A46A8D6-55D4-444C-B330-4930836DCEEA}" type="presOf" srcId="{3912455F-7E2C-436E-BFA3-E53E483D42C7}" destId="{8FF1422C-FB3D-4E40-B9AA-2876EA0039EA}"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0F0F7BE1-1B57-4040-B8C1-A9F69924803C}" type="presOf" srcId="{A50C8847-BCBB-4339-AD63-FA4A368C7973}" destId="{E27862F7-10C7-472B-87FB-B72257CD730B}"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5BCB81E6-F6C2-4E9E-BDAA-330FD1BC2BFB}" srcId="{E1AF72BC-0CC7-488C-9FDB-8B6B707BDFCB}" destId="{75BEEE2A-01A0-4876-93E8-699BE9C41E4E}" srcOrd="0" destOrd="0" parTransId="{D719DBCC-417E-4E0E-A631-0D333D10FDF2}" sibTransId="{DCFFCB17-705A-42C4-85D7-46AA0189BC85}"/>
    <dgm:cxn modelId="{B8CD81E9-B8E9-4DB5-9172-8B02F66128E7}" type="presOf" srcId="{33A6432D-E9CC-4E79-9DF2-4341E63D29FA}" destId="{B33B9E8A-E9A9-4A69-9E54-CDC82E49B1FD}" srcOrd="0" destOrd="0" presId="urn:microsoft.com/office/officeart/2005/8/layout/vList5"/>
    <dgm:cxn modelId="{3C6FCBEA-3873-483D-94CF-91C708DCA435}" type="presOf" srcId="{2D71E925-A8AF-43B5-B979-BDE3983F2A65}" destId="{FBCD6E4D-02F9-4B96-B891-81E6D680DC0C}" srcOrd="0" destOrd="0" presId="urn:microsoft.com/office/officeart/2005/8/layout/vList5"/>
    <dgm:cxn modelId="{602F74EE-8C29-40B9-8766-28CAFD552D3E}" type="presOf" srcId="{DB282EAE-C338-443B-AE78-F073BB9663BE}" destId="{0F76540A-83A1-43AF-A915-E9CCF31AD761}" srcOrd="0" destOrd="0" presId="urn:microsoft.com/office/officeart/2005/8/layout/vList5"/>
    <dgm:cxn modelId="{5A55CCF0-8B93-458E-B7B8-66D668B3960D}" type="presOf" srcId="{EC7A42D0-E98A-48B2-B6F1-C856870C9A56}" destId="{A22C4155-616D-4F4C-A223-723BEA428ED7}"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FEA3A7F7-BDB0-4A4B-9A78-7CC5886AF8B6}" type="presOf" srcId="{0EB97EAF-E203-44BA-B335-6E82AA848447}" destId="{4F72D66B-A8F6-4DB6-8FBA-070AAE1CF9E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DevOps with </a:t>
          </a:r>
          <a:r>
            <a:rPr lang="en-US" sz="2400" b="0" i="0" u="none"/>
            <a:t>Azure Services + </a:t>
          </a:r>
          <a:r>
            <a:rPr lang="en-US" sz="2400" b="0" i="0" u="none" dirty="0"/>
            <a:t>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Cognitive Services and the BOT Framework</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4079701-8B68-4C50-900C-3A65C98B474E}" type="presOf" srcId="{4CCE1E62-8F26-44C5-8900-05E6BD987733}" destId="{54F29C5A-0C6D-4587-87C8-30905D844F15}" srcOrd="0" destOrd="0" presId="urn:microsoft.com/office/officeart/2005/8/layout/vList5"/>
    <dgm:cxn modelId="{74933102-6D4F-4A64-9EE4-88367FF8FCD3}" srcId="{42792F4C-9B0C-48DD-9699-697AF44C75B8}" destId="{9742FB85-0B9C-4C06-8D86-7004AB4C070E}" srcOrd="0" destOrd="0" parTransId="{C0F06598-3846-4F49-8C86-A9E90AF7D1D1}" sibTransId="{ABC624A9-C846-4FB3-8418-005394E93103}"/>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C041E80A-3F8E-4D8A-B5DC-F6A59FF0BB94}" srcId="{CCB75381-B66D-4B20-8298-A5FD070AB22C}" destId="{3458FC72-4B97-4E26-B116-29C83F618C1E}" srcOrd="1" destOrd="0" parTransId="{286D2F1B-635F-439E-A9A9-746462DF6B89}" sibTransId="{24BE2E34-B8BF-4931-A47F-C19E2DD112DE}"/>
    <dgm:cxn modelId="{FF5BFA11-0425-45F4-8FA4-93A4CD2A0F86}" type="presOf" srcId="{64E85B5A-D895-42D8-9289-83C6034EA163}" destId="{5A1F3ACD-366F-49BC-8AFF-1280C8CECD08}"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79BC7A28-72EA-4FDC-BEE8-079F6EE376CC}" srcId="{CCB75381-B66D-4B20-8298-A5FD070AB22C}" destId="{D190EBBA-0C2A-4B23-8F3D-4248C5A0FEBA}" srcOrd="11" destOrd="0" parTransId="{3C25B5C2-3EC3-4CEB-A8FE-B0B07AB81650}" sibTransId="{BA232A61-4532-4A1B-8767-414B1095D3E9}"/>
    <dgm:cxn modelId="{84DEA72E-2556-4C1D-A2BD-68B4CA9AA26B}" type="presOf" srcId="{D64F44AC-1067-4A30-9D80-A10651A89775}" destId="{418F4657-93DC-4855-801A-4AC6B081544E}"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BBEB4D38-2950-4BB2-B905-757C2EC49290}" srcId="{82922168-D541-4BA4-B645-F7993B150A48}" destId="{960FB9AF-EB5E-4195-BD0C-364AEB957F75}" srcOrd="0" destOrd="0" parTransId="{B4C8F3FB-73FF-4317-AE7F-106479EDA1F3}" sibTransId="{A3D54605-8D3E-48C4-8920-6664DB2BC780}"/>
    <dgm:cxn modelId="{C7A82039-77C4-4B77-BE79-D6DF1F1F8E5C}" srcId="{CCB75381-B66D-4B20-8298-A5FD070AB22C}" destId="{82922168-D541-4BA4-B645-F7993B150A48}" srcOrd="5" destOrd="0" parTransId="{8A9EECC9-31C5-4FF7-B646-EDF57B71D8D4}" sibTransId="{DE09000C-1201-4C86-8895-390160AC31D4}"/>
    <dgm:cxn modelId="{9FC1933A-46FE-4D69-A71F-59A5218AA013}" srcId="{3C786015-1874-4A77-9AF6-EC44C4E9113E}" destId="{A825313B-4AFE-485D-9E16-83E9187A32A1}" srcOrd="0" destOrd="0" parTransId="{FA18F900-8909-499B-9008-9CF4BC3DC30D}" sibTransId="{9AB1B006-7338-4F08-B21D-C811402B0BAE}"/>
    <dgm:cxn modelId="{A79BDC3C-EFDB-41CF-B8FD-E46539512CB8}" type="presOf" srcId="{D190EBBA-0C2A-4B23-8F3D-4248C5A0FEBA}" destId="{98BE21F9-802A-4A95-8649-5870831CAA4F}"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0AF71467-5CB4-4158-A948-EBC919501A41}" srcId="{CCB75381-B66D-4B20-8298-A5FD070AB22C}" destId="{AFF01370-7911-45DC-83C8-1822AC0FE027}" srcOrd="0" destOrd="0" parTransId="{A39C3794-EB84-4784-A2C7-51273B7CE8C8}" sibTransId="{8DB04DA7-E945-47C5-82AF-23AEEBD790C6}"/>
    <dgm:cxn modelId="{BAB06548-5C2A-41E8-99E1-D1C94814C9A3}" type="presOf" srcId="{3458FC72-4B97-4E26-B116-29C83F618C1E}" destId="{BE3EDFDA-3F7A-4C2E-8E05-24C88FC3829B}" srcOrd="0" destOrd="0" presId="urn:microsoft.com/office/officeart/2005/8/layout/vList5"/>
    <dgm:cxn modelId="{2C2ADC4D-97DB-40A5-8CEB-76BD6AC72AD9}" srcId="{3458FC72-4B97-4E26-B116-29C83F618C1E}" destId="{CF4C82DD-98B4-4A5D-B90F-441319D7546D}" srcOrd="0" destOrd="0" parTransId="{A136DCD2-8AA8-437B-A07A-C5FDB88C21B4}" sibTransId="{6EB096CC-C0FD-44B7-97F2-693487DE3C24}"/>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67C16753-411E-4574-9F46-F8E6B48B8F95}" type="presOf" srcId="{CCB75381-B66D-4B20-8298-A5FD070AB22C}" destId="{E03513B6-B757-4D79-B241-089506EEB20F}"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6D432F84-0C19-43A3-B482-27FCF90C09F9}" type="presOf" srcId="{DA12C7E4-F499-4D14-AF3A-F6006B5E9D37}" destId="{050F393B-63AE-4969-8E65-7A35A5A012B7}"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4311098C-F456-4A46-A132-0EBF2B8716C9}" srcId="{CCB75381-B66D-4B20-8298-A5FD070AB22C}" destId="{B4C30B1F-372E-4609-A76A-E5154F319851}" srcOrd="7" destOrd="0" parTransId="{A589FDD8-8711-430B-B53B-D05D55C3F5D6}" sibTransId="{274EB9D0-BA06-49BD-8B58-C98A0250504A}"/>
    <dgm:cxn modelId="{DC19F18E-FE9C-4DAC-8875-75BDAB28F5F6}" type="presOf" srcId="{42792F4C-9B0C-48DD-9699-697AF44C75B8}" destId="{A95FCAC1-A86A-49E6-93F3-35518D1CB588}"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627CAF95-1245-484F-BAA4-758753C75FDD}" type="presOf" srcId="{78CB731B-0293-4701-BCD3-28FF508E36C2}" destId="{9315BC47-31EE-4CB8-8DAE-86843AE51B70}"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0CCEE4B4-EF81-455F-ABBE-11BB0AFBBCF9}" srcId="{D190EBBA-0C2A-4B23-8F3D-4248C5A0FEBA}" destId="{D64F44AC-1067-4A30-9D80-A10651A89775}" srcOrd="0" destOrd="0" parTransId="{F1360061-4618-47C4-991B-38D1382ED9B9}" sibTransId="{15F562C2-97B0-468A-A712-3EB6B4FB7402}"/>
    <dgm:cxn modelId="{A549A1C3-4C46-422A-A28A-E4A144420B83}" type="presOf" srcId="{3FA3A685-90DC-46D9-9F26-8E4C0E317176}" destId="{A98CB637-414B-4235-9322-CDB9B3AB4396}"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EBF18FCF-A264-406C-A662-A162F7C8C4F2}" type="presOf" srcId="{231C7939-BF88-4D22-B859-C6BCE7DC3EA4}" destId="{96A5357F-26FB-46B9-AC76-401E637DCA6D}" srcOrd="0" destOrd="0" presId="urn:microsoft.com/office/officeart/2005/8/layout/vList5"/>
    <dgm:cxn modelId="{7BD171D0-3F5F-4579-9F0F-A99DF0C402C5}" type="presOf" srcId="{A825313B-4AFE-485D-9E16-83E9187A32A1}" destId="{5C094C1F-0A4B-4924-94B4-9EF233FD65DC}"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FBE350DD-6281-4A37-A513-DB819A794E91}" type="presOf" srcId="{9742FB85-0B9C-4C06-8D86-7004AB4C070E}" destId="{305D479E-3E82-4E40-8591-7920046044CA}"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2E8BEFC-28F3-4D48-81A6-D6DAF168A83F}" srcId="{CCB75381-B66D-4B20-8298-A5FD070AB22C}" destId="{231C7939-BF88-4D22-B859-C6BCE7DC3EA4}" srcOrd="8" destOrd="0" parTransId="{6365A564-1A72-4BB1-B995-CED6EF3AA311}" sibTransId="{720CD65E-5CA0-4A0E-B614-2CD9E4ECCD11}"/>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96988" y="-342205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89349"/>
        <a:ext cx="7460518" cy="462754"/>
      </dsp:txXfrm>
    </dsp:sp>
    <dsp:sp modelId="{A5438C1E-89FB-411C-9EAB-7842FD136D3A}">
      <dsp:nvSpPr>
        <dsp:cNvPr id="0" name=""/>
        <dsp:cNvSpPr/>
      </dsp:nvSpPr>
      <dsp:spPr>
        <a:xfrm>
          <a:off x="0" y="212"/>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1</a:t>
          </a:r>
        </a:p>
      </dsp:txBody>
      <dsp:txXfrm>
        <a:off x="31292" y="31504"/>
        <a:ext cx="4148039" cy="578443"/>
      </dsp:txXfrm>
    </dsp:sp>
    <dsp:sp modelId="{E6420154-04FB-467D-88B8-1F7D05114D7E}">
      <dsp:nvSpPr>
        <dsp:cNvPr id="0" name=""/>
        <dsp:cNvSpPr/>
      </dsp:nvSpPr>
      <dsp:spPr>
        <a:xfrm rot="5400000">
          <a:off x="7696988" y="-274897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762429"/>
        <a:ext cx="7460518" cy="462754"/>
      </dsp:txXfrm>
    </dsp:sp>
    <dsp:sp modelId="{F8539A12-2D82-4C88-98C3-1B1E242F4079}">
      <dsp:nvSpPr>
        <dsp:cNvPr id="0" name=""/>
        <dsp:cNvSpPr/>
      </dsp:nvSpPr>
      <dsp:spPr>
        <a:xfrm>
          <a:off x="0" y="673291"/>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2</a:t>
          </a:r>
        </a:p>
      </dsp:txBody>
      <dsp:txXfrm>
        <a:off x="31292" y="704583"/>
        <a:ext cx="4148039" cy="578443"/>
      </dsp:txXfrm>
    </dsp:sp>
    <dsp:sp modelId="{61247A71-DC9E-4A76-B169-395D763BB202}">
      <dsp:nvSpPr>
        <dsp:cNvPr id="0" name=""/>
        <dsp:cNvSpPr/>
      </dsp:nvSpPr>
      <dsp:spPr>
        <a:xfrm rot="5400000">
          <a:off x="7696988" y="-2075891"/>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435508"/>
        <a:ext cx="7460518" cy="462754"/>
      </dsp:txXfrm>
    </dsp:sp>
    <dsp:sp modelId="{1D40B9DC-3DB8-4751-BFF0-8DBEF83FF13C}">
      <dsp:nvSpPr>
        <dsp:cNvPr id="0" name=""/>
        <dsp:cNvSpPr/>
      </dsp:nvSpPr>
      <dsp:spPr>
        <a:xfrm>
          <a:off x="0" y="1346370"/>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3</a:t>
          </a:r>
        </a:p>
      </dsp:txBody>
      <dsp:txXfrm>
        <a:off x="31292" y="1377662"/>
        <a:ext cx="4148039" cy="578443"/>
      </dsp:txXfrm>
    </dsp:sp>
    <dsp:sp modelId="{735907E8-CD71-421F-8950-285DC6511AD6}">
      <dsp:nvSpPr>
        <dsp:cNvPr id="0" name=""/>
        <dsp:cNvSpPr/>
      </dsp:nvSpPr>
      <dsp:spPr>
        <a:xfrm rot="5400000">
          <a:off x="7696988" y="-1402812"/>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108587"/>
        <a:ext cx="7460518" cy="462754"/>
      </dsp:txXfrm>
    </dsp:sp>
    <dsp:sp modelId="{03632F8B-4E93-4840-9E4E-68F53BBC5873}">
      <dsp:nvSpPr>
        <dsp:cNvPr id="0" name=""/>
        <dsp:cNvSpPr/>
      </dsp:nvSpPr>
      <dsp:spPr>
        <a:xfrm>
          <a:off x="0" y="201944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4</a:t>
          </a:r>
        </a:p>
      </dsp:txBody>
      <dsp:txXfrm>
        <a:off x="31292" y="2050741"/>
        <a:ext cx="4148039" cy="578443"/>
      </dsp:txXfrm>
    </dsp:sp>
    <dsp:sp modelId="{37E22389-D950-4A26-A268-5C9A5A3CD82C}">
      <dsp:nvSpPr>
        <dsp:cNvPr id="0" name=""/>
        <dsp:cNvSpPr/>
      </dsp:nvSpPr>
      <dsp:spPr>
        <a:xfrm rot="5400000">
          <a:off x="7696988" y="-729733"/>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2781666"/>
        <a:ext cx="7460518" cy="462754"/>
      </dsp:txXfrm>
    </dsp:sp>
    <dsp:sp modelId="{7F905116-DF52-47DE-BE38-A75756ACB8D6}">
      <dsp:nvSpPr>
        <dsp:cNvPr id="0" name=""/>
        <dsp:cNvSpPr/>
      </dsp:nvSpPr>
      <dsp:spPr>
        <a:xfrm>
          <a:off x="0" y="269252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5</a:t>
          </a:r>
        </a:p>
      </dsp:txBody>
      <dsp:txXfrm>
        <a:off x="31292" y="2723821"/>
        <a:ext cx="4148039" cy="578443"/>
      </dsp:txXfrm>
    </dsp:sp>
    <dsp:sp modelId="{E23F637E-9A4A-4AA5-98AE-66E97735DB4F}">
      <dsp:nvSpPr>
        <dsp:cNvPr id="0" name=""/>
        <dsp:cNvSpPr/>
      </dsp:nvSpPr>
      <dsp:spPr>
        <a:xfrm rot="5400000">
          <a:off x="7696988" y="-5665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454745"/>
        <a:ext cx="7460518" cy="462754"/>
      </dsp:txXfrm>
    </dsp:sp>
    <dsp:sp modelId="{70B00C7B-4587-4FBB-B8DD-6908E2084D89}">
      <dsp:nvSpPr>
        <dsp:cNvPr id="0" name=""/>
        <dsp:cNvSpPr/>
      </dsp:nvSpPr>
      <dsp:spPr>
        <a:xfrm>
          <a:off x="0" y="3365608"/>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6</a:t>
          </a:r>
        </a:p>
      </dsp:txBody>
      <dsp:txXfrm>
        <a:off x="31292" y="3396900"/>
        <a:ext cx="4148039" cy="578443"/>
      </dsp:txXfrm>
    </dsp:sp>
    <dsp:sp modelId="{68B4BBEF-B3B9-44EE-93CE-818230DA2604}">
      <dsp:nvSpPr>
        <dsp:cNvPr id="0" name=""/>
        <dsp:cNvSpPr/>
      </dsp:nvSpPr>
      <dsp:spPr>
        <a:xfrm rot="5400000">
          <a:off x="7696988" y="616425"/>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Cognitive Services and the BOT framework</a:t>
          </a:r>
        </a:p>
      </dsp:txBody>
      <dsp:txXfrm rot="-5400000">
        <a:off x="4210623" y="4127824"/>
        <a:ext cx="7460518" cy="462754"/>
      </dsp:txXfrm>
    </dsp:sp>
    <dsp:sp modelId="{291529A3-D216-4DC4-835B-3321FFD0318C}">
      <dsp:nvSpPr>
        <dsp:cNvPr id="0" name=""/>
        <dsp:cNvSpPr/>
      </dsp:nvSpPr>
      <dsp:spPr>
        <a:xfrm>
          <a:off x="0" y="4038687"/>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7</a:t>
          </a:r>
        </a:p>
      </dsp:txBody>
      <dsp:txXfrm>
        <a:off x="31292" y="4069979"/>
        <a:ext cx="4148039" cy="578443"/>
      </dsp:txXfrm>
    </dsp:sp>
    <dsp:sp modelId="{FE4EE005-2D6A-4F83-9035-2425BB016B0B}">
      <dsp:nvSpPr>
        <dsp:cNvPr id="0" name=""/>
        <dsp:cNvSpPr/>
      </dsp:nvSpPr>
      <dsp:spPr>
        <a:xfrm rot="5400000">
          <a:off x="7696988" y="128950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Choice IOT OR </a:t>
          </a:r>
          <a:r>
            <a:rPr lang="en-US" sz="2400" kern="1200" dirty="0" err="1"/>
            <a:t>PowerBI</a:t>
          </a:r>
          <a:endParaRPr lang="en-US" sz="2400" kern="1200" dirty="0"/>
        </a:p>
      </dsp:txBody>
      <dsp:txXfrm rot="-5400000">
        <a:off x="4210623" y="4800903"/>
        <a:ext cx="7460518" cy="462754"/>
      </dsp:txXfrm>
    </dsp:sp>
    <dsp:sp modelId="{57420F26-CEFB-458E-B04A-9394AE5D85CE}">
      <dsp:nvSpPr>
        <dsp:cNvPr id="0" name=""/>
        <dsp:cNvSpPr/>
      </dsp:nvSpPr>
      <dsp:spPr>
        <a:xfrm>
          <a:off x="0" y="4711766"/>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8</a:t>
          </a:r>
        </a:p>
      </dsp:txBody>
      <dsp:txXfrm>
        <a:off x="31292" y="4743058"/>
        <a:ext cx="4148039" cy="578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038462" y="-3985565"/>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4" y="90027"/>
        <a:ext cx="8592219" cy="466258"/>
      </dsp:txXfrm>
    </dsp:sp>
    <dsp:sp modelId="{A5438C1E-89FB-411C-9EAB-7842FD136D3A}">
      <dsp:nvSpPr>
        <dsp:cNvPr id="0" name=""/>
        <dsp:cNvSpPr/>
      </dsp:nvSpPr>
      <dsp:spPr>
        <a:xfrm>
          <a:off x="90638" y="11342"/>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1</a:t>
          </a:r>
        </a:p>
      </dsp:txBody>
      <dsp:txXfrm>
        <a:off x="122167" y="42871"/>
        <a:ext cx="2834398" cy="582825"/>
      </dsp:txXfrm>
    </dsp:sp>
    <dsp:sp modelId="{E6420154-04FB-467D-88B8-1F7D05114D7E}">
      <dsp:nvSpPr>
        <dsp:cNvPr id="0" name=""/>
        <dsp:cNvSpPr/>
      </dsp:nvSpPr>
      <dsp:spPr>
        <a:xfrm rot="5400000">
          <a:off x="7038462" y="-3307387"/>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4" y="768205"/>
        <a:ext cx="8592219" cy="466258"/>
      </dsp:txXfrm>
    </dsp:sp>
    <dsp:sp modelId="{F8539A12-2D82-4C88-98C3-1B1E242F4079}">
      <dsp:nvSpPr>
        <dsp:cNvPr id="0" name=""/>
        <dsp:cNvSpPr/>
      </dsp:nvSpPr>
      <dsp:spPr>
        <a:xfrm>
          <a:off x="90638" y="689520"/>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2</a:t>
          </a:r>
        </a:p>
      </dsp:txBody>
      <dsp:txXfrm>
        <a:off x="122167" y="721049"/>
        <a:ext cx="2834398" cy="582825"/>
      </dsp:txXfrm>
    </dsp:sp>
    <dsp:sp modelId="{61247A71-DC9E-4A76-B169-395D763BB202}">
      <dsp:nvSpPr>
        <dsp:cNvPr id="0" name=""/>
        <dsp:cNvSpPr/>
      </dsp:nvSpPr>
      <dsp:spPr>
        <a:xfrm rot="5400000">
          <a:off x="7038462" y="-2629209"/>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4" y="1446383"/>
        <a:ext cx="8592219" cy="466258"/>
      </dsp:txXfrm>
    </dsp:sp>
    <dsp:sp modelId="{1D40B9DC-3DB8-4751-BFF0-8DBEF83FF13C}">
      <dsp:nvSpPr>
        <dsp:cNvPr id="0" name=""/>
        <dsp:cNvSpPr/>
      </dsp:nvSpPr>
      <dsp:spPr>
        <a:xfrm>
          <a:off x="90638" y="1367698"/>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3</a:t>
          </a:r>
        </a:p>
      </dsp:txBody>
      <dsp:txXfrm>
        <a:off x="122167" y="1399227"/>
        <a:ext cx="2834398" cy="582825"/>
      </dsp:txXfrm>
    </dsp:sp>
    <dsp:sp modelId="{735907E8-CD71-421F-8950-285DC6511AD6}">
      <dsp:nvSpPr>
        <dsp:cNvPr id="0" name=""/>
        <dsp:cNvSpPr/>
      </dsp:nvSpPr>
      <dsp:spPr>
        <a:xfrm rot="5400000">
          <a:off x="7038462" y="-1951031"/>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4" y="2124561"/>
        <a:ext cx="8592219" cy="466258"/>
      </dsp:txXfrm>
    </dsp:sp>
    <dsp:sp modelId="{03632F8B-4E93-4840-9E4E-68F53BBC5873}">
      <dsp:nvSpPr>
        <dsp:cNvPr id="0" name=""/>
        <dsp:cNvSpPr/>
      </dsp:nvSpPr>
      <dsp:spPr>
        <a:xfrm>
          <a:off x="90638" y="2045876"/>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4</a:t>
          </a:r>
        </a:p>
      </dsp:txBody>
      <dsp:txXfrm>
        <a:off x="122167" y="2077405"/>
        <a:ext cx="2834398" cy="582825"/>
      </dsp:txXfrm>
    </dsp:sp>
    <dsp:sp modelId="{4F53A1C7-4C5E-467C-93C1-9040792E7E19}">
      <dsp:nvSpPr>
        <dsp:cNvPr id="0" name=""/>
        <dsp:cNvSpPr/>
      </dsp:nvSpPr>
      <dsp:spPr>
        <a:xfrm rot="5400000">
          <a:off x="7038462" y="-1272854"/>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4" y="2802738"/>
        <a:ext cx="8592219" cy="466258"/>
      </dsp:txXfrm>
    </dsp:sp>
    <dsp:sp modelId="{7F905116-DF52-47DE-BE38-A75756ACB8D6}">
      <dsp:nvSpPr>
        <dsp:cNvPr id="0" name=""/>
        <dsp:cNvSpPr/>
      </dsp:nvSpPr>
      <dsp:spPr>
        <a:xfrm>
          <a:off x="90638" y="2724054"/>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5</a:t>
          </a:r>
        </a:p>
      </dsp:txBody>
      <dsp:txXfrm>
        <a:off x="122167" y="2755583"/>
        <a:ext cx="2834398" cy="582825"/>
      </dsp:txXfrm>
    </dsp:sp>
    <dsp:sp modelId="{221D5F81-3BC4-4811-940D-8B1BBEDB27DE}">
      <dsp:nvSpPr>
        <dsp:cNvPr id="0" name=""/>
        <dsp:cNvSpPr/>
      </dsp:nvSpPr>
      <dsp:spPr>
        <a:xfrm rot="5400000">
          <a:off x="7038462" y="-594676"/>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4" y="3480916"/>
        <a:ext cx="8592219" cy="466258"/>
      </dsp:txXfrm>
    </dsp:sp>
    <dsp:sp modelId="{855CB823-9B0A-44F5-93DF-71A72EAFEDC3}">
      <dsp:nvSpPr>
        <dsp:cNvPr id="0" name=""/>
        <dsp:cNvSpPr/>
      </dsp:nvSpPr>
      <dsp:spPr>
        <a:xfrm>
          <a:off x="90638" y="3391103"/>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6</a:t>
          </a:r>
        </a:p>
      </dsp:txBody>
      <dsp:txXfrm>
        <a:off x="122167" y="3422632"/>
        <a:ext cx="2834398" cy="582825"/>
      </dsp:txXfrm>
    </dsp:sp>
    <dsp:sp modelId="{808C93CC-3137-458D-80FB-67D50AC5E5F6}">
      <dsp:nvSpPr>
        <dsp:cNvPr id="0" name=""/>
        <dsp:cNvSpPr/>
      </dsp:nvSpPr>
      <dsp:spPr>
        <a:xfrm rot="5400000">
          <a:off x="7022144" y="74219"/>
          <a:ext cx="516706" cy="863600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Cognitive Services and the BOT Framework (AI)</a:t>
          </a:r>
        </a:p>
      </dsp:txBody>
      <dsp:txXfrm rot="-5400000">
        <a:off x="2962494" y="4159093"/>
        <a:ext cx="8610783" cy="466258"/>
      </dsp:txXfrm>
    </dsp:sp>
    <dsp:sp modelId="{7D605DB4-8F22-4C81-A41C-BC79B7757BFE}">
      <dsp:nvSpPr>
        <dsp:cNvPr id="0" name=""/>
        <dsp:cNvSpPr/>
      </dsp:nvSpPr>
      <dsp:spPr>
        <a:xfrm>
          <a:off x="90638" y="4069281"/>
          <a:ext cx="2871855"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7</a:t>
          </a:r>
        </a:p>
      </dsp:txBody>
      <dsp:txXfrm>
        <a:off x="122167" y="4100810"/>
        <a:ext cx="2808797" cy="582825"/>
      </dsp:txXfrm>
    </dsp:sp>
    <dsp:sp modelId="{7EFEF636-21DF-4038-A7B4-2D2033A88DD2}">
      <dsp:nvSpPr>
        <dsp:cNvPr id="0" name=""/>
        <dsp:cNvSpPr/>
      </dsp:nvSpPr>
      <dsp:spPr>
        <a:xfrm rot="5400000">
          <a:off x="7025667" y="748916"/>
          <a:ext cx="516706" cy="864296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Choice: IOT or </a:t>
          </a:r>
          <a:r>
            <a:rPr lang="en-US" sz="2400" kern="1200" dirty="0" err="1"/>
            <a:t>PowerBI</a:t>
          </a:r>
          <a:endParaRPr lang="en-US" sz="2400" kern="1200" dirty="0"/>
        </a:p>
      </dsp:txBody>
      <dsp:txXfrm rot="-5400000">
        <a:off x="2962536" y="4837271"/>
        <a:ext cx="8617744" cy="466258"/>
      </dsp:txXfrm>
    </dsp:sp>
    <dsp:sp modelId="{2B6E48F1-2309-46B5-A198-0BA9DCD95328}">
      <dsp:nvSpPr>
        <dsp:cNvPr id="0" name=""/>
        <dsp:cNvSpPr/>
      </dsp:nvSpPr>
      <dsp:spPr>
        <a:xfrm>
          <a:off x="90638" y="4747459"/>
          <a:ext cx="2871897"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8</a:t>
          </a:r>
        </a:p>
      </dsp:txBody>
      <dsp:txXfrm>
        <a:off x="122167" y="4778988"/>
        <a:ext cx="2808839" cy="582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DevOps with </a:t>
          </a:r>
          <a:r>
            <a:rPr lang="en-US" sz="2400" b="0" i="0" u="none" kern="1200"/>
            <a:t>Azure Services + </a:t>
          </a:r>
          <a:r>
            <a:rPr lang="en-US" sz="2400" b="0" i="0" u="none" kern="1200" dirty="0"/>
            <a:t>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Cognitive Services and the BOT Framework</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444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11/23/2017 12:04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11/23/2017 12:03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dirty="0">
                <a:solidFill>
                  <a:schemeClr val="tx1"/>
                </a:solidFill>
                <a:effectLst/>
                <a:latin typeface="+mn-lt"/>
                <a:ea typeface="+mn-ea"/>
                <a:cs typeface="+mn-cs"/>
              </a:rPr>
              <a:t>Build on the OS:  Virtual Machines are the “base unit” for moving workloads to the cloud. Th</a:t>
            </a:r>
            <a:r>
              <a:rPr lang="en-US" sz="1200" baseline="0" dirty="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90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24" kern="1200" dirty="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Functions: provides </a:t>
            </a:r>
            <a:r>
              <a:rPr lang="en-US" sz="1224" kern="1200" dirty="0" err="1">
                <a:solidFill>
                  <a:schemeClr val="tx1"/>
                </a:solidFill>
                <a:effectLst/>
                <a:latin typeface="+mn-lt"/>
                <a:ea typeface="+mn-ea"/>
                <a:cs typeface="+mn-cs"/>
              </a:rPr>
              <a:t>serverless</a:t>
            </a:r>
            <a:r>
              <a:rPr lang="en-US" sz="1224" kern="1200" dirty="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34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18702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1437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9772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2596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10731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17</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18</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2272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7910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53966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90523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61657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07932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1050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36521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29588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32001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7868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16737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84715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75520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98022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87039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11/23/2017 12:03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46942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11/23/2017 12:03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11/23/2017 12:03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595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dirty="0"/>
          </a:p>
          <a:p>
            <a:r>
              <a:rPr lang="en-US" dirty="0"/>
              <a:t>https://azure.microsoft.com/en-us/regions/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2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Jan-2017: Azure compliance coverag</a:t>
            </a:r>
            <a:r>
              <a:rPr lang="en-US" baseline="0"/>
              <a:t>e includes 53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6923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0"/>
            <a:ext cx="12436475" cy="683264"/>
          </a:xfrm>
        </p:spPr>
        <p:txBody>
          <a:bodyPr/>
          <a:lstStyle/>
          <a:p>
            <a:endParaRPr lang="en-US"/>
          </a:p>
        </p:txBody>
      </p:sp>
    </p:spTree>
    <p:extLst>
      <p:ext uri="{BB962C8B-B14F-4D97-AF65-F5344CB8AC3E}">
        <p14:creationId xmlns:p14="http://schemas.microsoft.com/office/powerpoint/2010/main" val="19857413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356883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7.png"/><Relationship Id="rId2" Type="http://schemas.openxmlformats.org/officeDocument/2006/relationships/slideLayout" Target="../slideLayouts/slideLayout48.xml"/><Relationship Id="rId16"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13" Type="http://schemas.openxmlformats.org/officeDocument/2006/relationships/image" Target="../media/image114.jpe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3" Type="http://schemas.openxmlformats.org/officeDocument/2006/relationships/image" Target="../media/image104.jpeg"/><Relationship Id="rId21" Type="http://schemas.openxmlformats.org/officeDocument/2006/relationships/image" Target="../media/image122.png"/><Relationship Id="rId34" Type="http://schemas.openxmlformats.org/officeDocument/2006/relationships/image" Target="../media/image135.jpeg"/><Relationship Id="rId42" Type="http://schemas.openxmlformats.org/officeDocument/2006/relationships/image" Target="../media/image143.png"/><Relationship Id="rId47" Type="http://schemas.openxmlformats.org/officeDocument/2006/relationships/image" Target="../media/image148.png"/><Relationship Id="rId50" Type="http://schemas.openxmlformats.org/officeDocument/2006/relationships/image" Target="../media/image151.jpe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jpeg"/><Relationship Id="rId33" Type="http://schemas.openxmlformats.org/officeDocument/2006/relationships/image" Target="../media/image134.png"/><Relationship Id="rId38" Type="http://schemas.openxmlformats.org/officeDocument/2006/relationships/image" Target="../media/image139.png"/><Relationship Id="rId46" Type="http://schemas.openxmlformats.org/officeDocument/2006/relationships/image" Target="../media/image147.png"/><Relationship Id="rId2" Type="http://schemas.openxmlformats.org/officeDocument/2006/relationships/notesSlide" Target="../notesSlides/notesSlide12.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41" Type="http://schemas.openxmlformats.org/officeDocument/2006/relationships/image" Target="../media/image142.png"/><Relationship Id="rId1" Type="http://schemas.openxmlformats.org/officeDocument/2006/relationships/slideLayout" Target="../slideLayouts/slideLayout25.xml"/><Relationship Id="rId6" Type="http://schemas.openxmlformats.org/officeDocument/2006/relationships/image" Target="../media/image107.jpe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jpeg"/><Relationship Id="rId45" Type="http://schemas.openxmlformats.org/officeDocument/2006/relationships/image" Target="../media/image146.png"/><Relationship Id="rId53" Type="http://schemas.openxmlformats.org/officeDocument/2006/relationships/image" Target="../media/image154.png"/><Relationship Id="rId5" Type="http://schemas.openxmlformats.org/officeDocument/2006/relationships/image" Target="../media/image106.png"/><Relationship Id="rId15" Type="http://schemas.openxmlformats.org/officeDocument/2006/relationships/image" Target="../media/image116.jpe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jpeg"/><Relationship Id="rId49" Type="http://schemas.openxmlformats.org/officeDocument/2006/relationships/image" Target="../media/image150.jpeg"/><Relationship Id="rId10" Type="http://schemas.openxmlformats.org/officeDocument/2006/relationships/image" Target="../media/image111.jpeg"/><Relationship Id="rId19" Type="http://schemas.openxmlformats.org/officeDocument/2006/relationships/image" Target="../media/image120.png"/><Relationship Id="rId31" Type="http://schemas.openxmlformats.org/officeDocument/2006/relationships/image" Target="../media/image132.jpeg"/><Relationship Id="rId44" Type="http://schemas.openxmlformats.org/officeDocument/2006/relationships/image" Target="../media/image145.png"/><Relationship Id="rId52" Type="http://schemas.openxmlformats.org/officeDocument/2006/relationships/image" Target="../media/image153.jpe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43" Type="http://schemas.openxmlformats.org/officeDocument/2006/relationships/image" Target="../media/image144.png"/><Relationship Id="rId48" Type="http://schemas.openxmlformats.org/officeDocument/2006/relationships/image" Target="../media/image149.png"/><Relationship Id="rId8" Type="http://schemas.openxmlformats.org/officeDocument/2006/relationships/image" Target="../media/image109.jpeg"/><Relationship Id="rId51" Type="http://schemas.openxmlformats.org/officeDocument/2006/relationships/image" Target="../media/image1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3.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notesSlide" Target="../notesSlides/notesSlide23.xml"/><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slideLayout" Target="../slideLayouts/slideLayout11.xml"/><Relationship Id="rId16" Type="http://schemas.openxmlformats.org/officeDocument/2006/relationships/image" Target="../media/image171.png"/><Relationship Id="rId1" Type="http://schemas.openxmlformats.org/officeDocument/2006/relationships/tags" Target="../tags/tag3.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png"/><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gif"/><Relationship Id="rId25"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4.emf"/></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3" Type="http://schemas.openxmlformats.org/officeDocument/2006/relationships/image" Target="../media/image55.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9.png"/><Relationship Id="rId12" Type="http://schemas.openxmlformats.org/officeDocument/2006/relationships/hyperlink" Target="http://www.asd.gov.au/infosec/irap/index.htm" TargetMode="External"/><Relationship Id="rId17" Type="http://schemas.openxmlformats.org/officeDocument/2006/relationships/image" Target="../media/image67.jpeg"/><Relationship Id="rId25" Type="http://schemas.openxmlformats.org/officeDocument/2006/relationships/image" Target="../media/image75.jpeg"/><Relationship Id="rId33" Type="http://schemas.openxmlformats.org/officeDocument/2006/relationships/image" Target="../media/image83.jpeg"/><Relationship Id="rId38" Type="http://schemas.openxmlformats.org/officeDocument/2006/relationships/image" Target="../media/image88.png"/><Relationship Id="rId46" Type="http://schemas.openxmlformats.org/officeDocument/2006/relationships/image" Target="../media/image96.png"/><Relationship Id="rId2" Type="http://schemas.openxmlformats.org/officeDocument/2006/relationships/notesSlide" Target="../notesSlides/notesSlide9.xml"/><Relationship Id="rId16" Type="http://schemas.openxmlformats.org/officeDocument/2006/relationships/image" Target="../media/image66.jpeg"/><Relationship Id="rId20" Type="http://schemas.openxmlformats.org/officeDocument/2006/relationships/image" Target="../media/image70.png"/><Relationship Id="rId29" Type="http://schemas.openxmlformats.org/officeDocument/2006/relationships/image" Target="../media/image79.png"/><Relationship Id="rId41" Type="http://schemas.openxmlformats.org/officeDocument/2006/relationships/image" Target="../media/image91.jpeg"/><Relationship Id="rId1" Type="http://schemas.openxmlformats.org/officeDocument/2006/relationships/slideLayout" Target="../slideLayouts/slideLayout25.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jpeg"/><Relationship Id="rId5" Type="http://schemas.openxmlformats.org/officeDocument/2006/relationships/image" Target="../media/image57.jpeg"/><Relationship Id="rId15" Type="http://schemas.openxmlformats.org/officeDocument/2006/relationships/image" Target="../media/image65.jpeg"/><Relationship Id="rId23" Type="http://schemas.openxmlformats.org/officeDocument/2006/relationships/image" Target="../media/image73.jpeg"/><Relationship Id="rId28" Type="http://schemas.openxmlformats.org/officeDocument/2006/relationships/image" Target="../media/image78.jpeg"/><Relationship Id="rId36" Type="http://schemas.openxmlformats.org/officeDocument/2006/relationships/image" Target="../media/image86.jpeg"/><Relationship Id="rId10" Type="http://schemas.openxmlformats.org/officeDocument/2006/relationships/image" Target="../media/image62.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gif"/><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hyperlink" Target="https://www.fisc.or.jp/" TargetMode="External"/><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jpeg"/><Relationship Id="rId43" Type="http://schemas.openxmlformats.org/officeDocument/2006/relationships/image" Target="../media/image93.png"/><Relationship Id="rId48" Type="http://schemas.openxmlformats.org/officeDocument/2006/relationships/image" Target="../media/image9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4" name="Rectangle 33"/>
          <p:cNvSpPr/>
          <p:nvPr/>
        </p:nvSpPr>
        <p:spPr bwMode="auto">
          <a:xfrm>
            <a:off x="8806052" y="1883516"/>
            <a:ext cx="2523386" cy="2377103"/>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6" name="Rectangle 5"/>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52" name="TextBox 51"/>
          <p:cNvSpPr txBox="1"/>
          <p:nvPr/>
        </p:nvSpPr>
        <p:spPr>
          <a:xfrm>
            <a:off x="6376590" y="3501402"/>
            <a:ext cx="2131455"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x-none">
                <a:latin typeface="Segoe UI"/>
              </a:rPr>
              <a:t>Service </a:t>
            </a:r>
            <a:r>
              <a:rPr lang="en-US">
                <a:latin typeface="Segoe UI"/>
              </a:rPr>
              <a:t>F</a:t>
            </a:r>
            <a:r>
              <a:rPr lang="x-none">
                <a:latin typeface="Segoe UI"/>
              </a:rPr>
              <a:t>abric</a:t>
            </a:r>
          </a:p>
        </p:txBody>
      </p:sp>
      <p:sp>
        <p:nvSpPr>
          <p:cNvPr id="75" name="TextBox 74"/>
          <p:cNvSpPr txBox="1"/>
          <p:nvPr/>
        </p:nvSpPr>
        <p:spPr>
          <a:xfrm>
            <a:off x="1871752" y="3501402"/>
            <a:ext cx="943237" cy="572299"/>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x-none" sz="2000" kern="0">
                <a:gradFill>
                  <a:gsLst>
                    <a:gs pos="0">
                      <a:srgbClr val="FFFFFF"/>
                    </a:gs>
                    <a:gs pos="100000">
                      <a:srgbClr val="FFFFFF"/>
                    </a:gs>
                  </a:gsLst>
                  <a:lin ang="5400000" scaled="0"/>
                </a:gradFill>
                <a:latin typeface="Segoe UI"/>
              </a:rPr>
              <a:t>VM</a:t>
            </a:r>
          </a:p>
        </p:txBody>
      </p:sp>
      <p:sp>
        <p:nvSpPr>
          <p:cNvPr id="82" name="TextBox 81"/>
          <p:cNvSpPr txBox="1"/>
          <p:nvPr/>
        </p:nvSpPr>
        <p:spPr>
          <a:xfrm>
            <a:off x="4022467" y="3501402"/>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Containers</a:t>
            </a:r>
          </a:p>
        </p:txBody>
      </p:sp>
      <p:sp>
        <p:nvSpPr>
          <p:cNvPr id="53" name="TextBox 52"/>
          <p:cNvSpPr txBox="1"/>
          <p:nvPr/>
        </p:nvSpPr>
        <p:spPr>
          <a:xfrm>
            <a:off x="6237924"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Always-on, scalable, distributed applications</a:t>
            </a:r>
          </a:p>
        </p:txBody>
      </p:sp>
      <p:sp>
        <p:nvSpPr>
          <p:cNvPr id="66" name="TextBox 65"/>
          <p:cNvSpPr txBox="1"/>
          <p:nvPr/>
        </p:nvSpPr>
        <p:spPr>
          <a:xfrm>
            <a:off x="3660740" y="4435747"/>
            <a:ext cx="2523386" cy="47082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Efficiency </a:t>
            </a:r>
            <a:r>
              <a:rPr lang="en-NZ" sz="1800">
                <a:gradFill>
                  <a:gsLst>
                    <a:gs pos="0">
                      <a:srgbClr val="505050"/>
                    </a:gs>
                    <a:gs pos="100000">
                      <a:srgbClr val="505050"/>
                    </a:gs>
                  </a:gsLst>
                  <a:lin ang="5400000" scaled="0"/>
                </a:gradFill>
                <a:latin typeface="Segoe UI"/>
              </a:rPr>
              <a:t>and</a:t>
            </a:r>
            <a:r>
              <a:rPr lang="x-none" sz="1800">
                <a:gradFill>
                  <a:gsLst>
                    <a:gs pos="0">
                      <a:srgbClr val="505050"/>
                    </a:gs>
                    <a:gs pos="100000">
                      <a:srgbClr val="505050"/>
                    </a:gs>
                  </a:gsLst>
                  <a:lin ang="5400000" scaled="0"/>
                </a:gradFill>
                <a:latin typeface="Segoe UI"/>
              </a:rPr>
              <a:t> </a:t>
            </a:r>
            <a:r>
              <a:rPr lang="en-NZ" sz="1800">
                <a:gradFill>
                  <a:gsLst>
                    <a:gs pos="0">
                      <a:srgbClr val="505050"/>
                    </a:gs>
                    <a:gs pos="100000">
                      <a:srgbClr val="505050"/>
                    </a:gs>
                  </a:gsLst>
                  <a:lin ang="5400000" scaled="0"/>
                </a:gradFill>
                <a:latin typeface="Segoe UI"/>
              </a:rPr>
              <a:t>s</a:t>
            </a:r>
            <a:r>
              <a:rPr lang="x-none" sz="1800">
                <a:gradFill>
                  <a:gsLst>
                    <a:gs pos="0">
                      <a:srgbClr val="505050"/>
                    </a:gs>
                    <a:gs pos="100000">
                      <a:srgbClr val="505050"/>
                    </a:gs>
                  </a:gsLst>
                  <a:lin ang="5400000" scaled="0"/>
                </a:gradFill>
                <a:latin typeface="Segoe UI"/>
              </a:rPr>
              <a:t>peed</a:t>
            </a:r>
          </a:p>
        </p:txBody>
      </p:sp>
      <p:sp>
        <p:nvSpPr>
          <p:cNvPr id="76" name="TextBox 75"/>
          <p:cNvSpPr txBox="1"/>
          <p:nvPr/>
        </p:nvSpPr>
        <p:spPr>
          <a:xfrm>
            <a:off x="1083558" y="4435747"/>
            <a:ext cx="2523386" cy="753341"/>
          </a:xfrm>
          <a:prstGeom prst="rect">
            <a:avLst/>
          </a:prstGeom>
          <a:noFill/>
        </p:spPr>
        <p:txBody>
          <a:bodyPr wrap="square" lIns="93247" tIns="93247" rIns="93247" bIns="93247" rtlCol="0" anchor="t" anchorCtr="0">
            <a:spAutoFit/>
          </a:bodyPr>
          <a:lstStyle/>
          <a:p>
            <a:pPr algn="ctr" defTabSz="932029">
              <a:defRPr/>
            </a:pPr>
            <a:r>
              <a:rPr lang="x-none" kern="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51" name="Rectangle 50"/>
          <p:cNvSpPr/>
          <p:nvPr/>
        </p:nvSpPr>
        <p:spPr bwMode="auto">
          <a:xfrm>
            <a:off x="1081677"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Lift and shift</a:t>
            </a:r>
          </a:p>
        </p:txBody>
      </p:sp>
      <p:sp>
        <p:nvSpPr>
          <p:cNvPr id="61" name="Rectangle 60"/>
          <p:cNvSpPr/>
          <p:nvPr/>
        </p:nvSpPr>
        <p:spPr bwMode="auto">
          <a:xfrm>
            <a:off x="3656468"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Improved </a:t>
            </a:r>
            <a:br>
              <a:rPr lang="en-US" sz="1836">
                <a:solidFill>
                  <a:srgbClr val="00188F"/>
                </a:solidFill>
                <a:latin typeface="Segoe UI"/>
              </a:rPr>
            </a:br>
            <a:r>
              <a:rPr lang="en-US" sz="1836">
                <a:solidFill>
                  <a:srgbClr val="00188F"/>
                </a:solidFill>
                <a:latin typeface="Segoe UI"/>
              </a:rPr>
              <a:t>DevOps</a:t>
            </a:r>
          </a:p>
        </p:txBody>
      </p:sp>
      <p:sp>
        <p:nvSpPr>
          <p:cNvPr id="63" name="Rectangle 62"/>
          <p:cNvSpPr/>
          <p:nvPr/>
        </p:nvSpPr>
        <p:spPr bwMode="auto">
          <a:xfrm>
            <a:off x="6231260"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err="1">
                <a:solidFill>
                  <a:srgbClr val="00188F"/>
                </a:solidFill>
                <a:latin typeface="Segoe UI"/>
              </a:rPr>
              <a:t>Hyperscale</a:t>
            </a:r>
            <a:endParaRPr lang="en-US" sz="1836">
              <a:solidFill>
                <a:srgbClr val="00188F"/>
              </a:solidFill>
              <a:latin typeface="Segoe UI"/>
            </a:endParaRPr>
          </a:p>
          <a:p>
            <a:pPr algn="ctr" defTabSz="931935" fontAlgn="base">
              <a:spcBef>
                <a:spcPct val="0"/>
              </a:spcBef>
              <a:spcAft>
                <a:spcPct val="0"/>
              </a:spcAft>
              <a:defRPr/>
            </a:pPr>
            <a:r>
              <a:rPr lang="en-US" sz="1836">
                <a:solidFill>
                  <a:srgbClr val="00188F"/>
                </a:solidFill>
                <a:latin typeface="Segoe UI"/>
              </a:rPr>
              <a:t>(e.g. IOT)</a:t>
            </a:r>
          </a:p>
        </p:txBody>
      </p:sp>
      <p:sp>
        <p:nvSpPr>
          <p:cNvPr id="35" name="TextBox 34"/>
          <p:cNvSpPr txBox="1"/>
          <p:nvPr/>
        </p:nvSpPr>
        <p:spPr>
          <a:xfrm>
            <a:off x="8815109"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en-NZ" sz="1800" dirty="0">
                <a:gradFill>
                  <a:gsLst>
                    <a:gs pos="0">
                      <a:srgbClr val="505050"/>
                    </a:gs>
                    <a:gs pos="100000">
                      <a:srgbClr val="505050"/>
                    </a:gs>
                  </a:gsLst>
                  <a:lin ang="5400000" scaled="0"/>
                </a:gradFill>
                <a:latin typeface="Segoe UI"/>
              </a:rPr>
              <a:t>Cloud Foundry, </a:t>
            </a:r>
            <a:r>
              <a:rPr lang="en-NZ" sz="1800" dirty="0" err="1">
                <a:gradFill>
                  <a:gsLst>
                    <a:gs pos="0">
                      <a:srgbClr val="505050"/>
                    </a:gs>
                    <a:gs pos="100000">
                      <a:srgbClr val="505050"/>
                    </a:gs>
                  </a:gsLst>
                  <a:lin ang="5400000" scaled="0"/>
                </a:gradFill>
                <a:latin typeface="Segoe UI"/>
              </a:rPr>
              <a:t>OpenShift</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Apprenda</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Jelastic</a:t>
            </a:r>
            <a:r>
              <a:rPr lang="en-NZ" sz="1800" dirty="0">
                <a:gradFill>
                  <a:gsLst>
                    <a:gs pos="0">
                      <a:srgbClr val="505050"/>
                    </a:gs>
                    <a:gs pos="100000">
                      <a:srgbClr val="505050"/>
                    </a:gs>
                  </a:gsLst>
                  <a:lin ang="5400000" scaled="0"/>
                </a:gradFill>
                <a:latin typeface="Segoe UI"/>
              </a:rPr>
              <a:t>, etc.</a:t>
            </a:r>
          </a:p>
        </p:txBody>
      </p:sp>
      <p:sp>
        <p:nvSpPr>
          <p:cNvPr id="36" name="Rectangle 35"/>
          <p:cNvSpPr/>
          <p:nvPr/>
        </p:nvSpPr>
        <p:spPr bwMode="auto">
          <a:xfrm>
            <a:off x="8806052"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Third-party</a:t>
            </a:r>
            <a:br>
              <a:rPr lang="en-US" sz="1836">
                <a:solidFill>
                  <a:srgbClr val="00188F"/>
                </a:solidFill>
                <a:latin typeface="Segoe UI"/>
              </a:rPr>
            </a:br>
            <a:r>
              <a:rPr lang="en-US" sz="1836">
                <a:solidFill>
                  <a:srgbClr val="00188F"/>
                </a:solidFill>
                <a:latin typeface="Segoe UI"/>
              </a:rPr>
              <a:t>frameworks</a:t>
            </a:r>
          </a:p>
        </p:txBody>
      </p:sp>
      <p:grpSp>
        <p:nvGrpSpPr>
          <p:cNvPr id="11" name="Group 10"/>
          <p:cNvGrpSpPr>
            <a:grpSpLocks noChangeAspect="1"/>
          </p:cNvGrpSpPr>
          <p:nvPr/>
        </p:nvGrpSpPr>
        <p:grpSpPr>
          <a:xfrm>
            <a:off x="9717129" y="2497620"/>
            <a:ext cx="701231" cy="713299"/>
            <a:chOff x="9212930" y="2075755"/>
            <a:chExt cx="633657" cy="644562"/>
          </a:xfrm>
          <a:solidFill>
            <a:schemeClr val="bg1"/>
          </a:solidFill>
        </p:grpSpPr>
        <p:sp>
          <p:nvSpPr>
            <p:cNvPr id="41" name="Freeform 9"/>
            <p:cNvSpPr>
              <a:spLocks/>
            </p:cNvSpPr>
            <p:nvPr/>
          </p:nvSpPr>
          <p:spPr bwMode="auto">
            <a:xfrm>
              <a:off x="9212930" y="2075755"/>
              <a:ext cx="290692"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2" name="Freeform 10"/>
            <p:cNvSpPr>
              <a:spLocks/>
            </p:cNvSpPr>
            <p:nvPr/>
          </p:nvSpPr>
          <p:spPr bwMode="auto">
            <a:xfrm>
              <a:off x="9555518"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3" name="Freeform 11"/>
            <p:cNvSpPr>
              <a:spLocks/>
            </p:cNvSpPr>
            <p:nvPr/>
          </p:nvSpPr>
          <p:spPr bwMode="auto">
            <a:xfrm>
              <a:off x="9212930" y="2421540"/>
              <a:ext cx="290692"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sp>
          <p:nvSpPr>
            <p:cNvPr id="44"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grpSp>
      <p:sp>
        <p:nvSpPr>
          <p:cNvPr id="37" name="TextBox 36"/>
          <p:cNvSpPr txBox="1"/>
          <p:nvPr/>
        </p:nvSpPr>
        <p:spPr>
          <a:xfrm>
            <a:off x="9408341" y="3501402"/>
            <a:ext cx="121753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Other</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73548" y="2436520"/>
            <a:ext cx="802463" cy="802463"/>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82508" y="2371602"/>
            <a:ext cx="891623" cy="891623"/>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7139" y="2398626"/>
            <a:ext cx="891623" cy="891623"/>
          </a:xfrm>
          <a:prstGeom prst="rect">
            <a:avLst/>
          </a:prstGeom>
        </p:spPr>
      </p:pic>
      <p:sp>
        <p:nvSpPr>
          <p:cNvPr id="38" name="Rectangle 37"/>
          <p:cNvSpPr/>
          <p:nvPr/>
        </p:nvSpPr>
        <p:spPr bwMode="auto">
          <a:xfrm>
            <a:off x="881" y="-1"/>
            <a:ext cx="12441263"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dirty="0">
                <a:gradFill>
                  <a:gsLst>
                    <a:gs pos="1250">
                      <a:srgbClr val="FFFFFF"/>
                    </a:gs>
                    <a:gs pos="100000">
                      <a:srgbClr val="FFFFFF"/>
                    </a:gs>
                  </a:gsLst>
                  <a:lin ang="5400000" scaled="0"/>
                </a:gradFill>
                <a:latin typeface="Segoe UI Light"/>
              </a:rPr>
              <a:t>Build apps faster and easier - IAAS</a:t>
            </a:r>
            <a:endParaRPr lang="en-US" sz="4080" spc="-30" dirty="0">
              <a:gradFill>
                <a:gsLst>
                  <a:gs pos="1250">
                    <a:srgbClr val="FFFFFF"/>
                  </a:gs>
                  <a:gs pos="100000">
                    <a:srgbClr val="FFFFFF"/>
                  </a:gs>
                </a:gsLst>
                <a:lin ang="5400000" scaled="0"/>
              </a:gradFill>
              <a:latin typeface="Segoe UI Light"/>
            </a:endParaRPr>
          </a:p>
        </p:txBody>
      </p:sp>
      <p:cxnSp>
        <p:nvCxnSpPr>
          <p:cNvPr id="12" name="Straight Connector 11"/>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E4A682A-7429-42C9-BA8A-8D1D8275DA08}"/>
              </a:ext>
            </a:extLst>
          </p:cNvPr>
          <p:cNvGrpSpPr/>
          <p:nvPr/>
        </p:nvGrpSpPr>
        <p:grpSpPr>
          <a:xfrm>
            <a:off x="11156313" y="333513"/>
            <a:ext cx="920758" cy="920758"/>
            <a:chOff x="11111871" y="611642"/>
            <a:chExt cx="644101" cy="644101"/>
          </a:xfrm>
        </p:grpSpPr>
        <p:sp>
          <p:nvSpPr>
            <p:cNvPr id="47" name="Oval 46">
              <a:extLst>
                <a:ext uri="{FF2B5EF4-FFF2-40B4-BE49-F238E27FC236}">
                  <a16:creationId xmlns:a16="http://schemas.microsoft.com/office/drawing/2014/main" id="{0A05326B-EEB6-4795-8F25-6658818847A0}"/>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Freeform 13">
              <a:extLst>
                <a:ext uri="{FF2B5EF4-FFF2-40B4-BE49-F238E27FC236}">
                  <a16:creationId xmlns:a16="http://schemas.microsoft.com/office/drawing/2014/main" id="{3C247564-41BD-458A-808C-5185DD2130BE}"/>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14028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5" name="Rectangle 44"/>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9" name="Rectangle 38"/>
          <p:cNvSpPr/>
          <p:nvPr/>
        </p:nvSpPr>
        <p:spPr bwMode="auto">
          <a:xfrm>
            <a:off x="8814205" y="1890195"/>
            <a:ext cx="2523387" cy="237710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2" name="TextBox 41"/>
          <p:cNvSpPr txBox="1"/>
          <p:nvPr/>
        </p:nvSpPr>
        <p:spPr>
          <a:xfrm>
            <a:off x="6605412" y="3495453"/>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Logic apps</a:t>
            </a:r>
            <a:endParaRPr lang="x-none">
              <a:latin typeface="Segoe UI"/>
            </a:endParaRPr>
          </a:p>
        </p:txBody>
      </p:sp>
      <p:sp>
        <p:nvSpPr>
          <p:cNvPr id="43" name="TextBox 42"/>
          <p:cNvSpPr txBox="1"/>
          <p:nvPr/>
        </p:nvSpPr>
        <p:spPr>
          <a:xfrm>
            <a:off x="1406779" y="3495453"/>
            <a:ext cx="1889488" cy="577852"/>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00" kern="0" dirty="0">
                <a:gradFill>
                  <a:gsLst>
                    <a:gs pos="0">
                      <a:srgbClr val="FFFFFF"/>
                    </a:gs>
                    <a:gs pos="100000">
                      <a:srgbClr val="FFFFFF"/>
                    </a:gs>
                  </a:gsLst>
                  <a:lin ang="5400000" scaled="0"/>
                </a:gradFill>
                <a:latin typeface="Segoe UI"/>
              </a:rPr>
              <a:t>App service</a:t>
            </a:r>
            <a:endParaRPr lang="x-none" sz="2000" kern="0" dirty="0">
              <a:gradFill>
                <a:gsLst>
                  <a:gs pos="0">
                    <a:srgbClr val="FFFFFF"/>
                  </a:gs>
                  <a:gs pos="100000">
                    <a:srgbClr val="FFFFFF"/>
                  </a:gs>
                </a:gsLst>
                <a:lin ang="5400000" scaled="0"/>
              </a:gradFill>
              <a:latin typeface="Segoe UI"/>
            </a:endParaRPr>
          </a:p>
        </p:txBody>
      </p:sp>
      <p:sp>
        <p:nvSpPr>
          <p:cNvPr id="44" name="TextBox 43"/>
          <p:cNvSpPr txBox="1"/>
          <p:nvPr/>
        </p:nvSpPr>
        <p:spPr>
          <a:xfrm>
            <a:off x="4093564" y="3495453"/>
            <a:ext cx="1665504"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Functions</a:t>
            </a:r>
          </a:p>
        </p:txBody>
      </p:sp>
      <p:sp>
        <p:nvSpPr>
          <p:cNvPr id="47" name="TextBox 46"/>
          <p:cNvSpPr txBox="1"/>
          <p:nvPr/>
        </p:nvSpPr>
        <p:spPr>
          <a:xfrm>
            <a:off x="6246077" y="4635785"/>
            <a:ext cx="2523387" cy="69683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Workflow &amp; Integration</a:t>
            </a:r>
            <a:endParaRPr lang="x-none" sz="1800">
              <a:gradFill>
                <a:gsLst>
                  <a:gs pos="0">
                    <a:srgbClr val="505050"/>
                  </a:gs>
                  <a:gs pos="100000">
                    <a:srgbClr val="505050"/>
                  </a:gs>
                </a:gsLst>
                <a:lin ang="5400000" scaled="0"/>
              </a:gradFill>
              <a:latin typeface="Segoe UI"/>
            </a:endParaRPr>
          </a:p>
        </p:txBody>
      </p:sp>
      <p:sp>
        <p:nvSpPr>
          <p:cNvPr id="49" name="TextBox 48"/>
          <p:cNvSpPr txBox="1"/>
          <p:nvPr/>
        </p:nvSpPr>
        <p:spPr>
          <a:xfrm>
            <a:off x="3668893"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US" sz="1800" err="1">
                <a:gradFill>
                  <a:gsLst>
                    <a:gs pos="0">
                      <a:srgbClr val="505050"/>
                    </a:gs>
                    <a:gs pos="100000">
                      <a:srgbClr val="505050"/>
                    </a:gs>
                  </a:gsLst>
                  <a:lin ang="5400000" scaled="0"/>
                </a:gradFill>
                <a:latin typeface="Segoe UI"/>
              </a:rPr>
              <a:t>Serverless</a:t>
            </a:r>
            <a:r>
              <a:rPr lang="en-US" sz="1800">
                <a:gradFill>
                  <a:gsLst>
                    <a:gs pos="0">
                      <a:srgbClr val="505050"/>
                    </a:gs>
                    <a:gs pos="100000">
                      <a:srgbClr val="505050"/>
                    </a:gs>
                  </a:gsLst>
                  <a:lin ang="5400000" scaled="0"/>
                </a:gradFill>
                <a:latin typeface="Segoe UI"/>
              </a:rPr>
              <a:t> compute</a:t>
            </a:r>
            <a:endParaRPr lang="x-none" sz="1800">
              <a:gradFill>
                <a:gsLst>
                  <a:gs pos="0">
                    <a:srgbClr val="505050"/>
                  </a:gs>
                  <a:gs pos="100000">
                    <a:srgbClr val="505050"/>
                  </a:gs>
                </a:gsLst>
                <a:lin ang="5400000" scaled="0"/>
              </a:gradFill>
              <a:latin typeface="Segoe UI"/>
            </a:endParaRPr>
          </a:p>
        </p:txBody>
      </p:sp>
      <p:sp>
        <p:nvSpPr>
          <p:cNvPr id="50" name="TextBox 49"/>
          <p:cNvSpPr txBox="1"/>
          <p:nvPr/>
        </p:nvSpPr>
        <p:spPr>
          <a:xfrm>
            <a:off x="1091709" y="4635785"/>
            <a:ext cx="2523387" cy="696839"/>
          </a:xfrm>
          <a:prstGeom prst="rect">
            <a:avLst/>
          </a:prstGeom>
          <a:noFill/>
        </p:spPr>
        <p:txBody>
          <a:bodyPr wrap="square" lIns="93247" tIns="93247" rIns="93247" bIns="93247" rtlCol="0" anchor="t" anchorCtr="0">
            <a:spAutoFit/>
          </a:bodyPr>
          <a:lstStyle/>
          <a:p>
            <a:pPr algn="ctr" defTabSz="932029">
              <a:lnSpc>
                <a:spcPct val="90000"/>
              </a:lnSpc>
              <a:defRPr/>
            </a:pPr>
            <a:r>
              <a:rPr lang="en-NZ" kern="0">
                <a:gradFill>
                  <a:gsLst>
                    <a:gs pos="0">
                      <a:srgbClr val="505050"/>
                    </a:gs>
                    <a:gs pos="100000">
                      <a:srgbClr val="505050"/>
                    </a:gs>
                  </a:gsLst>
                  <a:lin ang="5400000" scaled="0"/>
                </a:gradFill>
                <a:latin typeface="Segoe UI"/>
                <a:cs typeface="Segoe UI Light" panose="020B0502040204020203" pitchFamily="34" charset="0"/>
              </a:rPr>
              <a:t>Web, mobile, and API apps</a:t>
            </a:r>
            <a:endParaRPr lang="x-none" kern="0">
              <a:gradFill>
                <a:gsLst>
                  <a:gs pos="0">
                    <a:srgbClr val="505050"/>
                  </a:gs>
                  <a:gs pos="100000">
                    <a:srgbClr val="505050"/>
                  </a:gs>
                </a:gsLst>
                <a:lin ang="5400000" scaled="0"/>
              </a:gradFill>
              <a:latin typeface="Segoe UI"/>
              <a:cs typeface="Segoe UI Light" panose="020B0502040204020203" pitchFamily="34" charset="0"/>
            </a:endParaRPr>
          </a:p>
        </p:txBody>
      </p:sp>
      <p:sp>
        <p:nvSpPr>
          <p:cNvPr id="52" name="Rectangle 51"/>
          <p:cNvSpPr/>
          <p:nvPr/>
        </p:nvSpPr>
        <p:spPr bwMode="auto">
          <a:xfrm>
            <a:off x="1089829"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Web and mobile</a:t>
            </a:r>
          </a:p>
        </p:txBody>
      </p:sp>
      <p:sp>
        <p:nvSpPr>
          <p:cNvPr id="53" name="Rectangle 52"/>
          <p:cNvSpPr/>
          <p:nvPr/>
        </p:nvSpPr>
        <p:spPr bwMode="auto">
          <a:xfrm>
            <a:off x="3664621"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Event-driven microservices</a:t>
            </a:r>
          </a:p>
        </p:txBody>
      </p:sp>
      <p:sp>
        <p:nvSpPr>
          <p:cNvPr id="54" name="Rectangle 53"/>
          <p:cNvSpPr/>
          <p:nvPr/>
        </p:nvSpPr>
        <p:spPr bwMode="auto">
          <a:xfrm>
            <a:off x="6239413"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LOB integration and hybrid apps</a:t>
            </a:r>
          </a:p>
        </p:txBody>
      </p:sp>
      <p:sp>
        <p:nvSpPr>
          <p:cNvPr id="55" name="TextBox 54"/>
          <p:cNvSpPr txBox="1"/>
          <p:nvPr/>
        </p:nvSpPr>
        <p:spPr>
          <a:xfrm>
            <a:off x="8823260"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Self-service</a:t>
            </a:r>
          </a:p>
        </p:txBody>
      </p:sp>
      <p:sp>
        <p:nvSpPr>
          <p:cNvPr id="56" name="Rectangle 55"/>
          <p:cNvSpPr/>
          <p:nvPr/>
        </p:nvSpPr>
        <p:spPr bwMode="auto">
          <a:xfrm>
            <a:off x="8814205"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No-code apps</a:t>
            </a:r>
          </a:p>
        </p:txBody>
      </p:sp>
      <p:sp>
        <p:nvSpPr>
          <p:cNvPr id="66" name="TextBox 65"/>
          <p:cNvSpPr txBox="1"/>
          <p:nvPr/>
        </p:nvSpPr>
        <p:spPr>
          <a:xfrm>
            <a:off x="9127887" y="3495453"/>
            <a:ext cx="189602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Power apps</a:t>
            </a:r>
          </a:p>
        </p:txBody>
      </p:sp>
      <p:sp>
        <p:nvSpPr>
          <p:cNvPr id="78" name="Freeform 5"/>
          <p:cNvSpPr>
            <a:spLocks noChangeAspect="1" noEditPoints="1"/>
          </p:cNvSpPr>
          <p:nvPr/>
        </p:nvSpPr>
        <p:spPr bwMode="auto">
          <a:xfrm>
            <a:off x="9637024" y="2576447"/>
            <a:ext cx="897548" cy="745978"/>
          </a:xfrm>
          <a:custGeom>
            <a:avLst/>
            <a:gdLst>
              <a:gd name="T0" fmla="*/ 778 w 1914"/>
              <a:gd name="T1" fmla="*/ 1301 h 1588"/>
              <a:gd name="T2" fmla="*/ 941 w 1914"/>
              <a:gd name="T3" fmla="*/ 1409 h 1588"/>
              <a:gd name="T4" fmla="*/ 833 w 1914"/>
              <a:gd name="T5" fmla="*/ 1572 h 1588"/>
              <a:gd name="T6" fmla="*/ 670 w 1914"/>
              <a:gd name="T7" fmla="*/ 1465 h 1588"/>
              <a:gd name="T8" fmla="*/ 724 w 1914"/>
              <a:gd name="T9" fmla="*/ 1355 h 1588"/>
              <a:gd name="T10" fmla="*/ 867 w 1914"/>
              <a:gd name="T11" fmla="*/ 1212 h 1588"/>
              <a:gd name="T12" fmla="*/ 975 w 1914"/>
              <a:gd name="T13" fmla="*/ 1376 h 1588"/>
              <a:gd name="T14" fmla="*/ 1138 w 1914"/>
              <a:gd name="T15" fmla="*/ 1268 h 1588"/>
              <a:gd name="T16" fmla="*/ 1030 w 1914"/>
              <a:gd name="T17" fmla="*/ 1104 h 1588"/>
              <a:gd name="T18" fmla="*/ 921 w 1914"/>
              <a:gd name="T19" fmla="*/ 1158 h 1588"/>
              <a:gd name="T20" fmla="*/ 1061 w 1914"/>
              <a:gd name="T21" fmla="*/ 1018 h 1588"/>
              <a:gd name="T22" fmla="*/ 1169 w 1914"/>
              <a:gd name="T23" fmla="*/ 1181 h 1588"/>
              <a:gd name="T24" fmla="*/ 1332 w 1914"/>
              <a:gd name="T25" fmla="*/ 1073 h 1588"/>
              <a:gd name="T26" fmla="*/ 1225 w 1914"/>
              <a:gd name="T27" fmla="*/ 910 h 1588"/>
              <a:gd name="T28" fmla="*/ 1115 w 1914"/>
              <a:gd name="T29" fmla="*/ 964 h 1588"/>
              <a:gd name="T30" fmla="*/ 867 w 1914"/>
              <a:gd name="T31" fmla="*/ 824 h 1588"/>
              <a:gd name="T32" fmla="*/ 975 w 1914"/>
              <a:gd name="T33" fmla="*/ 987 h 1588"/>
              <a:gd name="T34" fmla="*/ 1138 w 1914"/>
              <a:gd name="T35" fmla="*/ 879 h 1588"/>
              <a:gd name="T36" fmla="*/ 1031 w 1914"/>
              <a:gd name="T37" fmla="*/ 716 h 1588"/>
              <a:gd name="T38" fmla="*/ 921 w 1914"/>
              <a:gd name="T39" fmla="*/ 770 h 1588"/>
              <a:gd name="T40" fmla="*/ 670 w 1914"/>
              <a:gd name="T41" fmla="*/ 626 h 1588"/>
              <a:gd name="T42" fmla="*/ 778 w 1914"/>
              <a:gd name="T43" fmla="*/ 790 h 1588"/>
              <a:gd name="T44" fmla="*/ 941 w 1914"/>
              <a:gd name="T45" fmla="*/ 682 h 1588"/>
              <a:gd name="T46" fmla="*/ 833 w 1914"/>
              <a:gd name="T47" fmla="*/ 519 h 1588"/>
              <a:gd name="T48" fmla="*/ 724 w 1914"/>
              <a:gd name="T49" fmla="*/ 573 h 1588"/>
              <a:gd name="T50" fmla="*/ 1914 w 1914"/>
              <a:gd name="T51" fmla="*/ 878 h 1588"/>
              <a:gd name="T52" fmla="*/ 1481 w 1914"/>
              <a:gd name="T53" fmla="*/ 1113 h 1588"/>
              <a:gd name="T54" fmla="*/ 1481 w 1914"/>
              <a:gd name="T55" fmla="*/ 983 h 1588"/>
              <a:gd name="T56" fmla="*/ 1784 w 1914"/>
              <a:gd name="T57" fmla="*/ 878 h 1588"/>
              <a:gd name="T58" fmla="*/ 1679 w 1914"/>
              <a:gd name="T59" fmla="*/ 130 h 1588"/>
              <a:gd name="T60" fmla="*/ 130 w 1914"/>
              <a:gd name="T61" fmla="*/ 235 h 1588"/>
              <a:gd name="T62" fmla="*/ 235 w 1914"/>
              <a:gd name="T63" fmla="*/ 983 h 1588"/>
              <a:gd name="T64" fmla="*/ 319 w 1914"/>
              <a:gd name="T65" fmla="*/ 976 h 1588"/>
              <a:gd name="T66" fmla="*/ 542 w 1914"/>
              <a:gd name="T67" fmla="*/ 752 h 1588"/>
              <a:gd name="T68" fmla="*/ 903 w 1914"/>
              <a:gd name="T69" fmla="*/ 976 h 1588"/>
              <a:gd name="T70" fmla="*/ 679 w 1914"/>
              <a:gd name="T71" fmla="*/ 1336 h 1588"/>
              <a:gd name="T72" fmla="*/ 319 w 1914"/>
              <a:gd name="T73" fmla="*/ 1113 h 1588"/>
              <a:gd name="T74" fmla="*/ 0 w 1914"/>
              <a:gd name="T75" fmla="*/ 878 h 1588"/>
              <a:gd name="T76" fmla="*/ 235 w 1914"/>
              <a:gd name="T77" fmla="*/ 0 h 1588"/>
              <a:gd name="T78" fmla="*/ 1914 w 1914"/>
              <a:gd name="T79" fmla="*/ 235 h 1588"/>
              <a:gd name="T80" fmla="*/ 583 w 1914"/>
              <a:gd name="T81" fmla="*/ 1180 h 1588"/>
              <a:gd name="T82" fmla="*/ 747 w 1914"/>
              <a:gd name="T83" fmla="*/ 1072 h 1588"/>
              <a:gd name="T84" fmla="*/ 639 w 1914"/>
              <a:gd name="T85" fmla="*/ 909 h 1588"/>
              <a:gd name="T86" fmla="*/ 529 w 1914"/>
              <a:gd name="T87" fmla="*/ 963 h 1588"/>
              <a:gd name="T88" fmla="*/ 475 w 1914"/>
              <a:gd name="T89" fmla="*/ 107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4" h="1588">
                <a:moveTo>
                  <a:pt x="724" y="1355"/>
                </a:moveTo>
                <a:cubicBezTo>
                  <a:pt x="778" y="1301"/>
                  <a:pt x="778" y="1301"/>
                  <a:pt x="778" y="1301"/>
                </a:cubicBezTo>
                <a:cubicBezTo>
                  <a:pt x="793" y="1286"/>
                  <a:pt x="818" y="1286"/>
                  <a:pt x="833" y="1301"/>
                </a:cubicBezTo>
                <a:cubicBezTo>
                  <a:pt x="941" y="1409"/>
                  <a:pt x="941" y="1409"/>
                  <a:pt x="941" y="1409"/>
                </a:cubicBezTo>
                <a:cubicBezTo>
                  <a:pt x="956" y="1424"/>
                  <a:pt x="956" y="1449"/>
                  <a:pt x="941" y="1465"/>
                </a:cubicBezTo>
                <a:cubicBezTo>
                  <a:pt x="833" y="1572"/>
                  <a:pt x="833" y="1572"/>
                  <a:pt x="833" y="1572"/>
                </a:cubicBezTo>
                <a:cubicBezTo>
                  <a:pt x="818" y="1588"/>
                  <a:pt x="793" y="1588"/>
                  <a:pt x="778" y="1572"/>
                </a:cubicBezTo>
                <a:cubicBezTo>
                  <a:pt x="670" y="1465"/>
                  <a:pt x="670" y="1465"/>
                  <a:pt x="670" y="1465"/>
                </a:cubicBezTo>
                <a:cubicBezTo>
                  <a:pt x="655" y="1449"/>
                  <a:pt x="655" y="1424"/>
                  <a:pt x="670" y="1409"/>
                </a:cubicBezTo>
                <a:cubicBezTo>
                  <a:pt x="724" y="1355"/>
                  <a:pt x="724" y="1355"/>
                  <a:pt x="724" y="1355"/>
                </a:cubicBezTo>
                <a:close/>
                <a:moveTo>
                  <a:pt x="921" y="1158"/>
                </a:moveTo>
                <a:cubicBezTo>
                  <a:pt x="867" y="1212"/>
                  <a:pt x="867" y="1212"/>
                  <a:pt x="867" y="1212"/>
                </a:cubicBezTo>
                <a:cubicBezTo>
                  <a:pt x="851" y="1228"/>
                  <a:pt x="851" y="1253"/>
                  <a:pt x="867" y="1268"/>
                </a:cubicBezTo>
                <a:cubicBezTo>
                  <a:pt x="975" y="1376"/>
                  <a:pt x="975" y="1376"/>
                  <a:pt x="975" y="1376"/>
                </a:cubicBezTo>
                <a:cubicBezTo>
                  <a:pt x="990" y="1391"/>
                  <a:pt x="1015" y="1391"/>
                  <a:pt x="1030" y="1376"/>
                </a:cubicBezTo>
                <a:cubicBezTo>
                  <a:pt x="1138" y="1268"/>
                  <a:pt x="1138" y="1268"/>
                  <a:pt x="1138" y="1268"/>
                </a:cubicBezTo>
                <a:cubicBezTo>
                  <a:pt x="1153" y="1253"/>
                  <a:pt x="1153" y="1228"/>
                  <a:pt x="1138" y="1212"/>
                </a:cubicBezTo>
                <a:cubicBezTo>
                  <a:pt x="1030" y="1104"/>
                  <a:pt x="1030" y="1104"/>
                  <a:pt x="1030" y="1104"/>
                </a:cubicBezTo>
                <a:cubicBezTo>
                  <a:pt x="1015" y="1089"/>
                  <a:pt x="990" y="1089"/>
                  <a:pt x="975" y="1104"/>
                </a:cubicBezTo>
                <a:cubicBezTo>
                  <a:pt x="921" y="1158"/>
                  <a:pt x="921" y="1158"/>
                  <a:pt x="921" y="1158"/>
                </a:cubicBezTo>
                <a:close/>
                <a:moveTo>
                  <a:pt x="1115" y="964"/>
                </a:moveTo>
                <a:cubicBezTo>
                  <a:pt x="1061" y="1018"/>
                  <a:pt x="1061" y="1018"/>
                  <a:pt x="1061" y="1018"/>
                </a:cubicBezTo>
                <a:cubicBezTo>
                  <a:pt x="1046" y="1033"/>
                  <a:pt x="1046" y="1058"/>
                  <a:pt x="1061" y="1073"/>
                </a:cubicBezTo>
                <a:cubicBezTo>
                  <a:pt x="1169" y="1181"/>
                  <a:pt x="1169" y="1181"/>
                  <a:pt x="1169" y="1181"/>
                </a:cubicBezTo>
                <a:cubicBezTo>
                  <a:pt x="1184" y="1196"/>
                  <a:pt x="1209" y="1196"/>
                  <a:pt x="1225" y="1181"/>
                </a:cubicBezTo>
                <a:cubicBezTo>
                  <a:pt x="1332" y="1073"/>
                  <a:pt x="1332" y="1073"/>
                  <a:pt x="1332" y="1073"/>
                </a:cubicBezTo>
                <a:cubicBezTo>
                  <a:pt x="1348" y="1058"/>
                  <a:pt x="1348" y="1033"/>
                  <a:pt x="1332" y="1018"/>
                </a:cubicBezTo>
                <a:cubicBezTo>
                  <a:pt x="1225" y="910"/>
                  <a:pt x="1225" y="910"/>
                  <a:pt x="1225" y="910"/>
                </a:cubicBezTo>
                <a:cubicBezTo>
                  <a:pt x="1209" y="895"/>
                  <a:pt x="1184" y="895"/>
                  <a:pt x="1169" y="910"/>
                </a:cubicBezTo>
                <a:cubicBezTo>
                  <a:pt x="1115" y="964"/>
                  <a:pt x="1115" y="964"/>
                  <a:pt x="1115" y="964"/>
                </a:cubicBezTo>
                <a:close/>
                <a:moveTo>
                  <a:pt x="921" y="770"/>
                </a:moveTo>
                <a:cubicBezTo>
                  <a:pt x="867" y="824"/>
                  <a:pt x="867" y="824"/>
                  <a:pt x="867" y="824"/>
                </a:cubicBezTo>
                <a:cubicBezTo>
                  <a:pt x="852" y="839"/>
                  <a:pt x="852" y="864"/>
                  <a:pt x="867" y="879"/>
                </a:cubicBezTo>
                <a:cubicBezTo>
                  <a:pt x="975" y="987"/>
                  <a:pt x="975" y="987"/>
                  <a:pt x="975" y="987"/>
                </a:cubicBezTo>
                <a:cubicBezTo>
                  <a:pt x="990" y="1002"/>
                  <a:pt x="1015" y="1002"/>
                  <a:pt x="1031" y="987"/>
                </a:cubicBezTo>
                <a:cubicBezTo>
                  <a:pt x="1138" y="879"/>
                  <a:pt x="1138" y="879"/>
                  <a:pt x="1138" y="879"/>
                </a:cubicBezTo>
                <a:cubicBezTo>
                  <a:pt x="1154" y="864"/>
                  <a:pt x="1154" y="839"/>
                  <a:pt x="1138" y="824"/>
                </a:cubicBezTo>
                <a:cubicBezTo>
                  <a:pt x="1031" y="716"/>
                  <a:pt x="1031" y="716"/>
                  <a:pt x="1031" y="716"/>
                </a:cubicBezTo>
                <a:cubicBezTo>
                  <a:pt x="1015" y="701"/>
                  <a:pt x="990" y="701"/>
                  <a:pt x="975" y="716"/>
                </a:cubicBezTo>
                <a:cubicBezTo>
                  <a:pt x="921" y="770"/>
                  <a:pt x="921" y="770"/>
                  <a:pt x="921" y="770"/>
                </a:cubicBezTo>
                <a:close/>
                <a:moveTo>
                  <a:pt x="724" y="573"/>
                </a:moveTo>
                <a:cubicBezTo>
                  <a:pt x="670" y="626"/>
                  <a:pt x="670" y="626"/>
                  <a:pt x="670" y="626"/>
                </a:cubicBezTo>
                <a:cubicBezTo>
                  <a:pt x="655" y="642"/>
                  <a:pt x="655" y="667"/>
                  <a:pt x="670" y="682"/>
                </a:cubicBezTo>
                <a:cubicBezTo>
                  <a:pt x="778" y="790"/>
                  <a:pt x="778" y="790"/>
                  <a:pt x="778" y="790"/>
                </a:cubicBezTo>
                <a:cubicBezTo>
                  <a:pt x="793" y="805"/>
                  <a:pt x="818" y="805"/>
                  <a:pt x="833" y="790"/>
                </a:cubicBezTo>
                <a:cubicBezTo>
                  <a:pt x="941" y="682"/>
                  <a:pt x="941" y="682"/>
                  <a:pt x="941" y="682"/>
                </a:cubicBezTo>
                <a:cubicBezTo>
                  <a:pt x="956" y="667"/>
                  <a:pt x="956" y="642"/>
                  <a:pt x="941" y="626"/>
                </a:cubicBezTo>
                <a:cubicBezTo>
                  <a:pt x="833" y="519"/>
                  <a:pt x="833" y="519"/>
                  <a:pt x="833" y="519"/>
                </a:cubicBezTo>
                <a:cubicBezTo>
                  <a:pt x="818" y="503"/>
                  <a:pt x="793" y="503"/>
                  <a:pt x="778" y="519"/>
                </a:cubicBezTo>
                <a:cubicBezTo>
                  <a:pt x="724" y="573"/>
                  <a:pt x="724" y="573"/>
                  <a:pt x="724" y="573"/>
                </a:cubicBezTo>
                <a:close/>
                <a:moveTo>
                  <a:pt x="1914" y="235"/>
                </a:moveTo>
                <a:cubicBezTo>
                  <a:pt x="1914" y="878"/>
                  <a:pt x="1914" y="878"/>
                  <a:pt x="1914" y="878"/>
                </a:cubicBezTo>
                <a:cubicBezTo>
                  <a:pt x="1914" y="1008"/>
                  <a:pt x="1808" y="1113"/>
                  <a:pt x="1679" y="1113"/>
                </a:cubicBezTo>
                <a:cubicBezTo>
                  <a:pt x="1481" y="1113"/>
                  <a:pt x="1481" y="1113"/>
                  <a:pt x="1481" y="1113"/>
                </a:cubicBezTo>
                <a:cubicBezTo>
                  <a:pt x="1445" y="1113"/>
                  <a:pt x="1416" y="1084"/>
                  <a:pt x="1416" y="1048"/>
                </a:cubicBezTo>
                <a:cubicBezTo>
                  <a:pt x="1416" y="1012"/>
                  <a:pt x="1445" y="983"/>
                  <a:pt x="1481" y="983"/>
                </a:cubicBezTo>
                <a:cubicBezTo>
                  <a:pt x="1679" y="983"/>
                  <a:pt x="1679" y="983"/>
                  <a:pt x="1679" y="983"/>
                </a:cubicBezTo>
                <a:cubicBezTo>
                  <a:pt x="1736" y="983"/>
                  <a:pt x="1784" y="935"/>
                  <a:pt x="1784" y="878"/>
                </a:cubicBezTo>
                <a:cubicBezTo>
                  <a:pt x="1784" y="235"/>
                  <a:pt x="1784" y="235"/>
                  <a:pt x="1784" y="235"/>
                </a:cubicBezTo>
                <a:cubicBezTo>
                  <a:pt x="1784" y="178"/>
                  <a:pt x="1736" y="130"/>
                  <a:pt x="1679" y="130"/>
                </a:cubicBezTo>
                <a:cubicBezTo>
                  <a:pt x="235" y="130"/>
                  <a:pt x="235" y="130"/>
                  <a:pt x="235" y="130"/>
                </a:cubicBezTo>
                <a:cubicBezTo>
                  <a:pt x="178" y="130"/>
                  <a:pt x="130" y="178"/>
                  <a:pt x="130" y="235"/>
                </a:cubicBezTo>
                <a:cubicBezTo>
                  <a:pt x="130" y="878"/>
                  <a:pt x="130" y="878"/>
                  <a:pt x="130" y="878"/>
                </a:cubicBezTo>
                <a:cubicBezTo>
                  <a:pt x="130" y="935"/>
                  <a:pt x="178" y="983"/>
                  <a:pt x="235" y="983"/>
                </a:cubicBezTo>
                <a:cubicBezTo>
                  <a:pt x="313" y="983"/>
                  <a:pt x="313" y="983"/>
                  <a:pt x="313" y="983"/>
                </a:cubicBezTo>
                <a:cubicBezTo>
                  <a:pt x="315" y="980"/>
                  <a:pt x="317" y="978"/>
                  <a:pt x="319" y="976"/>
                </a:cubicBezTo>
                <a:cubicBezTo>
                  <a:pt x="431" y="864"/>
                  <a:pt x="431" y="864"/>
                  <a:pt x="431" y="864"/>
                </a:cubicBezTo>
                <a:cubicBezTo>
                  <a:pt x="542" y="752"/>
                  <a:pt x="542" y="752"/>
                  <a:pt x="542" y="752"/>
                </a:cubicBezTo>
                <a:cubicBezTo>
                  <a:pt x="580" y="715"/>
                  <a:pt x="642" y="715"/>
                  <a:pt x="679" y="752"/>
                </a:cubicBezTo>
                <a:cubicBezTo>
                  <a:pt x="903" y="976"/>
                  <a:pt x="903" y="976"/>
                  <a:pt x="903" y="976"/>
                </a:cubicBezTo>
                <a:cubicBezTo>
                  <a:pt x="940" y="1013"/>
                  <a:pt x="940" y="1075"/>
                  <a:pt x="903" y="1113"/>
                </a:cubicBezTo>
                <a:cubicBezTo>
                  <a:pt x="679" y="1336"/>
                  <a:pt x="679" y="1336"/>
                  <a:pt x="679" y="1336"/>
                </a:cubicBezTo>
                <a:cubicBezTo>
                  <a:pt x="642" y="1374"/>
                  <a:pt x="580" y="1374"/>
                  <a:pt x="542" y="1336"/>
                </a:cubicBezTo>
                <a:cubicBezTo>
                  <a:pt x="319" y="1113"/>
                  <a:pt x="319" y="1113"/>
                  <a:pt x="319" y="1113"/>
                </a:cubicBezTo>
                <a:cubicBezTo>
                  <a:pt x="235" y="1113"/>
                  <a:pt x="235" y="1113"/>
                  <a:pt x="235" y="1113"/>
                </a:cubicBezTo>
                <a:cubicBezTo>
                  <a:pt x="105" y="1113"/>
                  <a:pt x="0" y="1008"/>
                  <a:pt x="0" y="878"/>
                </a:cubicBezTo>
                <a:cubicBezTo>
                  <a:pt x="0" y="235"/>
                  <a:pt x="0" y="235"/>
                  <a:pt x="0" y="235"/>
                </a:cubicBezTo>
                <a:cubicBezTo>
                  <a:pt x="0" y="105"/>
                  <a:pt x="105" y="0"/>
                  <a:pt x="235" y="0"/>
                </a:cubicBezTo>
                <a:cubicBezTo>
                  <a:pt x="1679" y="0"/>
                  <a:pt x="1679" y="0"/>
                  <a:pt x="1679" y="0"/>
                </a:cubicBezTo>
                <a:cubicBezTo>
                  <a:pt x="1808" y="0"/>
                  <a:pt x="1914" y="105"/>
                  <a:pt x="1914" y="235"/>
                </a:cubicBezTo>
                <a:close/>
                <a:moveTo>
                  <a:pt x="475" y="1072"/>
                </a:moveTo>
                <a:cubicBezTo>
                  <a:pt x="583" y="1180"/>
                  <a:pt x="583" y="1180"/>
                  <a:pt x="583" y="1180"/>
                </a:cubicBezTo>
                <a:cubicBezTo>
                  <a:pt x="598" y="1195"/>
                  <a:pt x="623" y="1195"/>
                  <a:pt x="639" y="1180"/>
                </a:cubicBezTo>
                <a:cubicBezTo>
                  <a:pt x="747" y="1072"/>
                  <a:pt x="747" y="1072"/>
                  <a:pt x="747" y="1072"/>
                </a:cubicBezTo>
                <a:cubicBezTo>
                  <a:pt x="762" y="1057"/>
                  <a:pt x="762" y="1032"/>
                  <a:pt x="747" y="1017"/>
                </a:cubicBezTo>
                <a:cubicBezTo>
                  <a:pt x="639" y="909"/>
                  <a:pt x="639" y="909"/>
                  <a:pt x="639" y="909"/>
                </a:cubicBezTo>
                <a:cubicBezTo>
                  <a:pt x="623" y="893"/>
                  <a:pt x="598" y="893"/>
                  <a:pt x="583" y="909"/>
                </a:cubicBezTo>
                <a:cubicBezTo>
                  <a:pt x="529" y="963"/>
                  <a:pt x="529" y="963"/>
                  <a:pt x="529" y="963"/>
                </a:cubicBezTo>
                <a:cubicBezTo>
                  <a:pt x="475" y="1017"/>
                  <a:pt x="475" y="1017"/>
                  <a:pt x="475" y="1017"/>
                </a:cubicBezTo>
                <a:cubicBezTo>
                  <a:pt x="460" y="1032"/>
                  <a:pt x="460" y="1057"/>
                  <a:pt x="475" y="107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highlight>
                <a:srgbClr val="FFFFFF"/>
              </a:highlight>
              <a:latin typeface="Segoe UI"/>
            </a:endParaRPr>
          </a:p>
        </p:txBody>
      </p:sp>
      <p:pic>
        <p:nvPicPr>
          <p:cNvPr id="79" name="Picture 7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1963073" y="2525238"/>
            <a:ext cx="745978" cy="745389"/>
          </a:xfrm>
          <a:prstGeom prst="rect">
            <a:avLst/>
          </a:prstGeom>
        </p:spPr>
      </p:pic>
      <p:pic>
        <p:nvPicPr>
          <p:cNvPr id="80" name="Picture 7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3263" y="2483200"/>
            <a:ext cx="839224" cy="839224"/>
          </a:xfrm>
          <a:prstGeom prst="rect">
            <a:avLst/>
          </a:prstGeom>
        </p:spPr>
      </p:pic>
      <p:sp>
        <p:nvSpPr>
          <p:cNvPr id="10" name="Freeform 5"/>
          <p:cNvSpPr>
            <a:spLocks noChangeAspect="1" noEditPoints="1"/>
          </p:cNvSpPr>
          <p:nvPr/>
        </p:nvSpPr>
        <p:spPr bwMode="auto">
          <a:xfrm>
            <a:off x="7090626" y="2576447"/>
            <a:ext cx="820956" cy="639989"/>
          </a:xfrm>
          <a:custGeom>
            <a:avLst/>
            <a:gdLst>
              <a:gd name="T0" fmla="*/ 512 w 1137"/>
              <a:gd name="T1" fmla="*/ 130 h 885"/>
              <a:gd name="T2" fmla="*/ 609 w 1137"/>
              <a:gd name="T3" fmla="*/ 130 h 885"/>
              <a:gd name="T4" fmla="*/ 863 w 1137"/>
              <a:gd name="T5" fmla="*/ 559 h 885"/>
              <a:gd name="T6" fmla="*/ 882 w 1137"/>
              <a:gd name="T7" fmla="*/ 726 h 885"/>
              <a:gd name="T8" fmla="*/ 713 w 1137"/>
              <a:gd name="T9" fmla="*/ 757 h 885"/>
              <a:gd name="T10" fmla="*/ 681 w 1137"/>
              <a:gd name="T11" fmla="*/ 588 h 885"/>
              <a:gd name="T12" fmla="*/ 752 w 1137"/>
              <a:gd name="T13" fmla="*/ 557 h 885"/>
              <a:gd name="T14" fmla="*/ 729 w 1137"/>
              <a:gd name="T15" fmla="*/ 465 h 885"/>
              <a:gd name="T16" fmla="*/ 526 w 1137"/>
              <a:gd name="T17" fmla="*/ 436 h 885"/>
              <a:gd name="T18" fmla="*/ 377 w 1137"/>
              <a:gd name="T19" fmla="*/ 494 h 885"/>
              <a:gd name="T20" fmla="*/ 426 w 1137"/>
              <a:gd name="T21" fmla="*/ 559 h 885"/>
              <a:gd name="T22" fmla="*/ 445 w 1137"/>
              <a:gd name="T23" fmla="*/ 726 h 885"/>
              <a:gd name="T24" fmla="*/ 276 w 1137"/>
              <a:gd name="T25" fmla="*/ 757 h 885"/>
              <a:gd name="T26" fmla="*/ 245 w 1137"/>
              <a:gd name="T27" fmla="*/ 588 h 885"/>
              <a:gd name="T28" fmla="*/ 321 w 1137"/>
              <a:gd name="T29" fmla="*/ 557 h 885"/>
              <a:gd name="T30" fmla="*/ 387 w 1137"/>
              <a:gd name="T31" fmla="*/ 411 h 885"/>
              <a:gd name="T32" fmla="*/ 536 w 1137"/>
              <a:gd name="T33" fmla="*/ 353 h 885"/>
              <a:gd name="T34" fmla="*/ 467 w 1137"/>
              <a:gd name="T35" fmla="*/ 272 h 885"/>
              <a:gd name="T36" fmla="*/ 467 w 1137"/>
              <a:gd name="T37" fmla="*/ 84 h 885"/>
              <a:gd name="T38" fmla="*/ 629 w 1137"/>
              <a:gd name="T39" fmla="*/ 74 h 885"/>
              <a:gd name="T40" fmla="*/ 665 w 1137"/>
              <a:gd name="T41" fmla="*/ 109 h 885"/>
              <a:gd name="T42" fmla="*/ 629 w 1137"/>
              <a:gd name="T43" fmla="*/ 282 h 885"/>
              <a:gd name="T44" fmla="*/ 599 w 1137"/>
              <a:gd name="T45" fmla="*/ 371 h 885"/>
              <a:gd name="T46" fmla="*/ 789 w 1137"/>
              <a:gd name="T47" fmla="*/ 441 h 885"/>
              <a:gd name="T48" fmla="*/ 961 w 1137"/>
              <a:gd name="T49" fmla="*/ 3 h 885"/>
              <a:gd name="T50" fmla="*/ 1052 w 1137"/>
              <a:gd name="T51" fmla="*/ 29 h 885"/>
              <a:gd name="T52" fmla="*/ 1086 w 1137"/>
              <a:gd name="T53" fmla="*/ 407 h 885"/>
              <a:gd name="T54" fmla="*/ 1137 w 1137"/>
              <a:gd name="T55" fmla="*/ 472 h 885"/>
              <a:gd name="T56" fmla="*/ 1077 w 1137"/>
              <a:gd name="T57" fmla="*/ 502 h 885"/>
              <a:gd name="T58" fmla="*/ 992 w 1137"/>
              <a:gd name="T59" fmla="*/ 885 h 885"/>
              <a:gd name="T60" fmla="*/ 992 w 1137"/>
              <a:gd name="T61" fmla="*/ 829 h 885"/>
              <a:gd name="T62" fmla="*/ 1021 w 1137"/>
              <a:gd name="T63" fmla="*/ 502 h 885"/>
              <a:gd name="T64" fmla="*/ 1021 w 1137"/>
              <a:gd name="T65" fmla="*/ 89 h 885"/>
              <a:gd name="T66" fmla="*/ 992 w 1137"/>
              <a:gd name="T67" fmla="*/ 59 h 885"/>
              <a:gd name="T68" fmla="*/ 176 w 1137"/>
              <a:gd name="T69" fmla="*/ 56 h 885"/>
              <a:gd name="T70" fmla="*/ 116 w 1137"/>
              <a:gd name="T71" fmla="*/ 85 h 885"/>
              <a:gd name="T72" fmla="*/ 116 w 1137"/>
              <a:gd name="T73" fmla="*/ 498 h 885"/>
              <a:gd name="T74" fmla="*/ 146 w 1137"/>
              <a:gd name="T75" fmla="*/ 825 h 885"/>
              <a:gd name="T76" fmla="*/ 146 w 1137"/>
              <a:gd name="T77" fmla="*/ 881 h 885"/>
              <a:gd name="T78" fmla="*/ 60 w 1137"/>
              <a:gd name="T79" fmla="*/ 498 h 885"/>
              <a:gd name="T80" fmla="*/ 31 w 1137"/>
              <a:gd name="T81" fmla="*/ 468 h 885"/>
              <a:gd name="T82" fmla="*/ 31 w 1137"/>
              <a:gd name="T83" fmla="*/ 412 h 885"/>
              <a:gd name="T84" fmla="*/ 60 w 1137"/>
              <a:gd name="T85" fmla="*/ 85 h 885"/>
              <a:gd name="T86" fmla="*/ 176 w 1137"/>
              <a:gd name="T8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7" h="885">
                <a:moveTo>
                  <a:pt x="609" y="130"/>
                </a:moveTo>
                <a:cubicBezTo>
                  <a:pt x="561" y="130"/>
                  <a:pt x="561" y="130"/>
                  <a:pt x="561" y="130"/>
                </a:cubicBezTo>
                <a:cubicBezTo>
                  <a:pt x="512" y="130"/>
                  <a:pt x="512" y="130"/>
                  <a:pt x="512" y="130"/>
                </a:cubicBezTo>
                <a:cubicBezTo>
                  <a:pt x="512" y="226"/>
                  <a:pt x="512" y="226"/>
                  <a:pt x="512" y="226"/>
                </a:cubicBezTo>
                <a:cubicBezTo>
                  <a:pt x="609" y="226"/>
                  <a:pt x="609" y="226"/>
                  <a:pt x="609" y="226"/>
                </a:cubicBezTo>
                <a:cubicBezTo>
                  <a:pt x="609" y="130"/>
                  <a:pt x="609" y="130"/>
                  <a:pt x="609" y="130"/>
                </a:cubicBezTo>
                <a:moveTo>
                  <a:pt x="808" y="557"/>
                </a:moveTo>
                <a:cubicBezTo>
                  <a:pt x="851" y="557"/>
                  <a:pt x="851" y="557"/>
                  <a:pt x="851" y="557"/>
                </a:cubicBezTo>
                <a:cubicBezTo>
                  <a:pt x="855" y="557"/>
                  <a:pt x="859" y="557"/>
                  <a:pt x="863" y="559"/>
                </a:cubicBezTo>
                <a:cubicBezTo>
                  <a:pt x="867" y="561"/>
                  <a:pt x="870" y="563"/>
                  <a:pt x="873" y="566"/>
                </a:cubicBezTo>
                <a:cubicBezTo>
                  <a:pt x="878" y="571"/>
                  <a:pt x="882" y="579"/>
                  <a:pt x="882" y="588"/>
                </a:cubicBezTo>
                <a:cubicBezTo>
                  <a:pt x="882" y="726"/>
                  <a:pt x="882" y="726"/>
                  <a:pt x="882" y="726"/>
                </a:cubicBezTo>
                <a:cubicBezTo>
                  <a:pt x="882" y="734"/>
                  <a:pt x="878" y="742"/>
                  <a:pt x="873" y="748"/>
                </a:cubicBezTo>
                <a:cubicBezTo>
                  <a:pt x="867" y="754"/>
                  <a:pt x="859" y="757"/>
                  <a:pt x="851" y="757"/>
                </a:cubicBezTo>
                <a:cubicBezTo>
                  <a:pt x="713" y="757"/>
                  <a:pt x="713" y="757"/>
                  <a:pt x="713" y="757"/>
                </a:cubicBezTo>
                <a:cubicBezTo>
                  <a:pt x="704" y="757"/>
                  <a:pt x="696" y="754"/>
                  <a:pt x="691" y="748"/>
                </a:cubicBezTo>
                <a:cubicBezTo>
                  <a:pt x="685" y="742"/>
                  <a:pt x="681" y="734"/>
                  <a:pt x="681" y="726"/>
                </a:cubicBezTo>
                <a:cubicBezTo>
                  <a:pt x="681" y="588"/>
                  <a:pt x="681" y="588"/>
                  <a:pt x="681" y="588"/>
                </a:cubicBezTo>
                <a:cubicBezTo>
                  <a:pt x="681" y="579"/>
                  <a:pt x="685" y="571"/>
                  <a:pt x="691" y="566"/>
                </a:cubicBezTo>
                <a:cubicBezTo>
                  <a:pt x="696" y="560"/>
                  <a:pt x="704" y="557"/>
                  <a:pt x="713" y="557"/>
                </a:cubicBezTo>
                <a:cubicBezTo>
                  <a:pt x="752" y="557"/>
                  <a:pt x="752" y="557"/>
                  <a:pt x="752" y="557"/>
                </a:cubicBezTo>
                <a:cubicBezTo>
                  <a:pt x="752" y="494"/>
                  <a:pt x="752" y="494"/>
                  <a:pt x="752" y="494"/>
                </a:cubicBezTo>
                <a:cubicBezTo>
                  <a:pt x="752" y="487"/>
                  <a:pt x="750" y="481"/>
                  <a:pt x="745" y="476"/>
                </a:cubicBezTo>
                <a:cubicBezTo>
                  <a:pt x="741" y="471"/>
                  <a:pt x="736" y="467"/>
                  <a:pt x="729" y="465"/>
                </a:cubicBezTo>
                <a:cubicBezTo>
                  <a:pt x="603" y="436"/>
                  <a:pt x="603" y="436"/>
                  <a:pt x="603" y="436"/>
                </a:cubicBezTo>
                <a:cubicBezTo>
                  <a:pt x="588" y="433"/>
                  <a:pt x="575" y="426"/>
                  <a:pt x="564" y="416"/>
                </a:cubicBezTo>
                <a:cubicBezTo>
                  <a:pt x="554" y="426"/>
                  <a:pt x="541" y="433"/>
                  <a:pt x="526" y="436"/>
                </a:cubicBezTo>
                <a:cubicBezTo>
                  <a:pt x="400" y="465"/>
                  <a:pt x="400" y="465"/>
                  <a:pt x="400" y="465"/>
                </a:cubicBezTo>
                <a:cubicBezTo>
                  <a:pt x="393" y="467"/>
                  <a:pt x="387" y="471"/>
                  <a:pt x="383" y="476"/>
                </a:cubicBezTo>
                <a:cubicBezTo>
                  <a:pt x="379" y="481"/>
                  <a:pt x="377" y="487"/>
                  <a:pt x="377" y="494"/>
                </a:cubicBezTo>
                <a:cubicBezTo>
                  <a:pt x="377" y="557"/>
                  <a:pt x="377" y="557"/>
                  <a:pt x="377" y="557"/>
                </a:cubicBezTo>
                <a:cubicBezTo>
                  <a:pt x="414" y="557"/>
                  <a:pt x="414" y="557"/>
                  <a:pt x="414" y="557"/>
                </a:cubicBezTo>
                <a:cubicBezTo>
                  <a:pt x="418" y="557"/>
                  <a:pt x="422" y="557"/>
                  <a:pt x="426" y="559"/>
                </a:cubicBezTo>
                <a:cubicBezTo>
                  <a:pt x="430" y="561"/>
                  <a:pt x="433" y="563"/>
                  <a:pt x="436" y="566"/>
                </a:cubicBezTo>
                <a:cubicBezTo>
                  <a:pt x="442" y="571"/>
                  <a:pt x="445" y="579"/>
                  <a:pt x="445" y="588"/>
                </a:cubicBezTo>
                <a:cubicBezTo>
                  <a:pt x="445" y="726"/>
                  <a:pt x="445" y="726"/>
                  <a:pt x="445" y="726"/>
                </a:cubicBezTo>
                <a:cubicBezTo>
                  <a:pt x="445" y="734"/>
                  <a:pt x="442" y="742"/>
                  <a:pt x="436" y="748"/>
                </a:cubicBezTo>
                <a:cubicBezTo>
                  <a:pt x="430" y="754"/>
                  <a:pt x="423" y="757"/>
                  <a:pt x="414" y="757"/>
                </a:cubicBezTo>
                <a:cubicBezTo>
                  <a:pt x="276" y="757"/>
                  <a:pt x="276" y="757"/>
                  <a:pt x="276" y="757"/>
                </a:cubicBezTo>
                <a:cubicBezTo>
                  <a:pt x="268" y="757"/>
                  <a:pt x="260" y="754"/>
                  <a:pt x="254" y="748"/>
                </a:cubicBezTo>
                <a:cubicBezTo>
                  <a:pt x="248" y="742"/>
                  <a:pt x="245" y="734"/>
                  <a:pt x="245" y="726"/>
                </a:cubicBezTo>
                <a:cubicBezTo>
                  <a:pt x="245" y="588"/>
                  <a:pt x="245" y="588"/>
                  <a:pt x="245" y="588"/>
                </a:cubicBezTo>
                <a:cubicBezTo>
                  <a:pt x="245" y="579"/>
                  <a:pt x="248" y="571"/>
                  <a:pt x="254" y="566"/>
                </a:cubicBezTo>
                <a:cubicBezTo>
                  <a:pt x="260" y="560"/>
                  <a:pt x="268" y="557"/>
                  <a:pt x="276" y="557"/>
                </a:cubicBezTo>
                <a:cubicBezTo>
                  <a:pt x="321" y="557"/>
                  <a:pt x="321" y="557"/>
                  <a:pt x="321" y="557"/>
                </a:cubicBezTo>
                <a:cubicBezTo>
                  <a:pt x="321" y="494"/>
                  <a:pt x="321" y="494"/>
                  <a:pt x="321" y="494"/>
                </a:cubicBezTo>
                <a:cubicBezTo>
                  <a:pt x="321" y="474"/>
                  <a:pt x="328" y="456"/>
                  <a:pt x="339" y="441"/>
                </a:cubicBezTo>
                <a:cubicBezTo>
                  <a:pt x="351" y="426"/>
                  <a:pt x="368" y="415"/>
                  <a:pt x="387" y="411"/>
                </a:cubicBezTo>
                <a:cubicBezTo>
                  <a:pt x="513" y="382"/>
                  <a:pt x="513" y="382"/>
                  <a:pt x="513" y="382"/>
                </a:cubicBezTo>
                <a:cubicBezTo>
                  <a:pt x="520" y="380"/>
                  <a:pt x="526" y="376"/>
                  <a:pt x="530" y="371"/>
                </a:cubicBezTo>
                <a:cubicBezTo>
                  <a:pt x="534" y="366"/>
                  <a:pt x="536" y="360"/>
                  <a:pt x="536" y="353"/>
                </a:cubicBezTo>
                <a:cubicBezTo>
                  <a:pt x="536" y="282"/>
                  <a:pt x="536" y="282"/>
                  <a:pt x="536" y="282"/>
                </a:cubicBezTo>
                <a:cubicBezTo>
                  <a:pt x="492" y="282"/>
                  <a:pt x="492" y="282"/>
                  <a:pt x="492" y="282"/>
                </a:cubicBezTo>
                <a:cubicBezTo>
                  <a:pt x="482" y="282"/>
                  <a:pt x="473" y="278"/>
                  <a:pt x="467" y="272"/>
                </a:cubicBezTo>
                <a:cubicBezTo>
                  <a:pt x="460" y="266"/>
                  <a:pt x="456" y="257"/>
                  <a:pt x="456" y="247"/>
                </a:cubicBezTo>
                <a:cubicBezTo>
                  <a:pt x="456" y="109"/>
                  <a:pt x="456" y="109"/>
                  <a:pt x="456" y="109"/>
                </a:cubicBezTo>
                <a:cubicBezTo>
                  <a:pt x="456" y="100"/>
                  <a:pt x="460" y="91"/>
                  <a:pt x="467" y="84"/>
                </a:cubicBezTo>
                <a:cubicBezTo>
                  <a:pt x="473" y="78"/>
                  <a:pt x="482" y="74"/>
                  <a:pt x="492" y="74"/>
                </a:cubicBezTo>
                <a:cubicBezTo>
                  <a:pt x="561" y="74"/>
                  <a:pt x="561" y="74"/>
                  <a:pt x="561" y="74"/>
                </a:cubicBezTo>
                <a:cubicBezTo>
                  <a:pt x="629" y="74"/>
                  <a:pt x="629" y="74"/>
                  <a:pt x="629" y="74"/>
                </a:cubicBezTo>
                <a:cubicBezTo>
                  <a:pt x="634" y="74"/>
                  <a:pt x="639" y="75"/>
                  <a:pt x="643" y="77"/>
                </a:cubicBezTo>
                <a:cubicBezTo>
                  <a:pt x="647" y="79"/>
                  <a:pt x="651" y="81"/>
                  <a:pt x="654" y="84"/>
                </a:cubicBezTo>
                <a:cubicBezTo>
                  <a:pt x="661" y="91"/>
                  <a:pt x="665" y="100"/>
                  <a:pt x="665" y="109"/>
                </a:cubicBezTo>
                <a:cubicBezTo>
                  <a:pt x="665" y="247"/>
                  <a:pt x="665" y="247"/>
                  <a:pt x="665" y="247"/>
                </a:cubicBezTo>
                <a:cubicBezTo>
                  <a:pt x="665" y="257"/>
                  <a:pt x="661" y="266"/>
                  <a:pt x="654" y="272"/>
                </a:cubicBezTo>
                <a:cubicBezTo>
                  <a:pt x="648" y="278"/>
                  <a:pt x="639" y="282"/>
                  <a:pt x="629" y="282"/>
                </a:cubicBezTo>
                <a:cubicBezTo>
                  <a:pt x="592" y="282"/>
                  <a:pt x="592" y="282"/>
                  <a:pt x="592" y="282"/>
                </a:cubicBezTo>
                <a:cubicBezTo>
                  <a:pt x="592" y="353"/>
                  <a:pt x="592" y="353"/>
                  <a:pt x="592" y="353"/>
                </a:cubicBezTo>
                <a:cubicBezTo>
                  <a:pt x="592" y="360"/>
                  <a:pt x="595" y="366"/>
                  <a:pt x="599" y="371"/>
                </a:cubicBezTo>
                <a:cubicBezTo>
                  <a:pt x="603" y="376"/>
                  <a:pt x="608" y="380"/>
                  <a:pt x="615" y="382"/>
                </a:cubicBezTo>
                <a:cubicBezTo>
                  <a:pt x="741" y="411"/>
                  <a:pt x="741" y="411"/>
                  <a:pt x="741" y="411"/>
                </a:cubicBezTo>
                <a:cubicBezTo>
                  <a:pt x="761" y="415"/>
                  <a:pt x="778" y="426"/>
                  <a:pt x="789" y="441"/>
                </a:cubicBezTo>
                <a:cubicBezTo>
                  <a:pt x="801" y="456"/>
                  <a:pt x="808" y="474"/>
                  <a:pt x="808" y="494"/>
                </a:cubicBezTo>
                <a:cubicBezTo>
                  <a:pt x="808" y="557"/>
                  <a:pt x="808" y="557"/>
                  <a:pt x="808" y="557"/>
                </a:cubicBezTo>
                <a:moveTo>
                  <a:pt x="961" y="3"/>
                </a:moveTo>
                <a:cubicBezTo>
                  <a:pt x="992" y="3"/>
                  <a:pt x="992" y="3"/>
                  <a:pt x="992" y="3"/>
                </a:cubicBezTo>
                <a:cubicBezTo>
                  <a:pt x="1003" y="3"/>
                  <a:pt x="1015" y="6"/>
                  <a:pt x="1025" y="10"/>
                </a:cubicBezTo>
                <a:cubicBezTo>
                  <a:pt x="1035" y="15"/>
                  <a:pt x="1044" y="21"/>
                  <a:pt x="1052" y="29"/>
                </a:cubicBezTo>
                <a:cubicBezTo>
                  <a:pt x="1068" y="44"/>
                  <a:pt x="1077" y="65"/>
                  <a:pt x="1077" y="89"/>
                </a:cubicBezTo>
                <a:cubicBezTo>
                  <a:pt x="1077" y="387"/>
                  <a:pt x="1077" y="387"/>
                  <a:pt x="1077" y="387"/>
                </a:cubicBezTo>
                <a:cubicBezTo>
                  <a:pt x="1077" y="395"/>
                  <a:pt x="1081" y="402"/>
                  <a:pt x="1086" y="407"/>
                </a:cubicBezTo>
                <a:cubicBezTo>
                  <a:pt x="1091" y="413"/>
                  <a:pt x="1099" y="416"/>
                  <a:pt x="1107" y="416"/>
                </a:cubicBezTo>
                <a:cubicBezTo>
                  <a:pt x="1137" y="416"/>
                  <a:pt x="1137" y="416"/>
                  <a:pt x="1137" y="416"/>
                </a:cubicBezTo>
                <a:cubicBezTo>
                  <a:pt x="1137" y="472"/>
                  <a:pt x="1137" y="472"/>
                  <a:pt x="1137" y="472"/>
                </a:cubicBezTo>
                <a:cubicBezTo>
                  <a:pt x="1107" y="472"/>
                  <a:pt x="1107" y="472"/>
                  <a:pt x="1107" y="472"/>
                </a:cubicBezTo>
                <a:cubicBezTo>
                  <a:pt x="1099" y="472"/>
                  <a:pt x="1091" y="476"/>
                  <a:pt x="1086" y="481"/>
                </a:cubicBezTo>
                <a:cubicBezTo>
                  <a:pt x="1081" y="486"/>
                  <a:pt x="1077" y="494"/>
                  <a:pt x="1077" y="502"/>
                </a:cubicBezTo>
                <a:cubicBezTo>
                  <a:pt x="1077" y="800"/>
                  <a:pt x="1077" y="800"/>
                  <a:pt x="1077" y="800"/>
                </a:cubicBezTo>
                <a:cubicBezTo>
                  <a:pt x="1077" y="823"/>
                  <a:pt x="1068" y="844"/>
                  <a:pt x="1052" y="860"/>
                </a:cubicBezTo>
                <a:cubicBezTo>
                  <a:pt x="1037" y="875"/>
                  <a:pt x="1015" y="885"/>
                  <a:pt x="992" y="885"/>
                </a:cubicBezTo>
                <a:cubicBezTo>
                  <a:pt x="961" y="885"/>
                  <a:pt x="961" y="885"/>
                  <a:pt x="961" y="885"/>
                </a:cubicBezTo>
                <a:cubicBezTo>
                  <a:pt x="961" y="829"/>
                  <a:pt x="961" y="829"/>
                  <a:pt x="961" y="829"/>
                </a:cubicBezTo>
                <a:cubicBezTo>
                  <a:pt x="992" y="829"/>
                  <a:pt x="992" y="829"/>
                  <a:pt x="992" y="829"/>
                </a:cubicBezTo>
                <a:cubicBezTo>
                  <a:pt x="1000" y="829"/>
                  <a:pt x="1007" y="826"/>
                  <a:pt x="1012" y="820"/>
                </a:cubicBezTo>
                <a:cubicBezTo>
                  <a:pt x="1018" y="815"/>
                  <a:pt x="1021" y="808"/>
                  <a:pt x="1021" y="800"/>
                </a:cubicBezTo>
                <a:cubicBezTo>
                  <a:pt x="1021" y="502"/>
                  <a:pt x="1021" y="502"/>
                  <a:pt x="1021" y="502"/>
                </a:cubicBezTo>
                <a:cubicBezTo>
                  <a:pt x="1021" y="480"/>
                  <a:pt x="1030" y="459"/>
                  <a:pt x="1044" y="444"/>
                </a:cubicBezTo>
                <a:cubicBezTo>
                  <a:pt x="1030" y="429"/>
                  <a:pt x="1021" y="409"/>
                  <a:pt x="1021" y="387"/>
                </a:cubicBezTo>
                <a:cubicBezTo>
                  <a:pt x="1021" y="89"/>
                  <a:pt x="1021" y="89"/>
                  <a:pt x="1021" y="89"/>
                </a:cubicBezTo>
                <a:cubicBezTo>
                  <a:pt x="1021" y="81"/>
                  <a:pt x="1018" y="74"/>
                  <a:pt x="1012" y="68"/>
                </a:cubicBezTo>
                <a:cubicBezTo>
                  <a:pt x="1010" y="65"/>
                  <a:pt x="1007" y="63"/>
                  <a:pt x="1003" y="62"/>
                </a:cubicBezTo>
                <a:cubicBezTo>
                  <a:pt x="1000" y="60"/>
                  <a:pt x="996" y="59"/>
                  <a:pt x="992" y="59"/>
                </a:cubicBezTo>
                <a:cubicBezTo>
                  <a:pt x="961" y="59"/>
                  <a:pt x="961" y="59"/>
                  <a:pt x="961" y="59"/>
                </a:cubicBezTo>
                <a:cubicBezTo>
                  <a:pt x="961" y="3"/>
                  <a:pt x="961" y="3"/>
                  <a:pt x="961" y="3"/>
                </a:cubicBezTo>
                <a:moveTo>
                  <a:pt x="176" y="56"/>
                </a:moveTo>
                <a:cubicBezTo>
                  <a:pt x="146" y="56"/>
                  <a:pt x="146" y="56"/>
                  <a:pt x="146" y="56"/>
                </a:cubicBezTo>
                <a:cubicBezTo>
                  <a:pt x="138" y="56"/>
                  <a:pt x="130" y="59"/>
                  <a:pt x="125" y="64"/>
                </a:cubicBezTo>
                <a:cubicBezTo>
                  <a:pt x="119" y="70"/>
                  <a:pt x="116" y="77"/>
                  <a:pt x="116" y="85"/>
                </a:cubicBezTo>
                <a:cubicBezTo>
                  <a:pt x="116" y="383"/>
                  <a:pt x="116" y="383"/>
                  <a:pt x="116" y="383"/>
                </a:cubicBezTo>
                <a:cubicBezTo>
                  <a:pt x="116" y="405"/>
                  <a:pt x="108" y="425"/>
                  <a:pt x="94" y="440"/>
                </a:cubicBezTo>
                <a:cubicBezTo>
                  <a:pt x="108" y="456"/>
                  <a:pt x="116" y="476"/>
                  <a:pt x="116" y="498"/>
                </a:cubicBezTo>
                <a:cubicBezTo>
                  <a:pt x="116" y="796"/>
                  <a:pt x="116" y="796"/>
                  <a:pt x="116" y="796"/>
                </a:cubicBezTo>
                <a:cubicBezTo>
                  <a:pt x="116" y="804"/>
                  <a:pt x="119" y="811"/>
                  <a:pt x="125" y="817"/>
                </a:cubicBezTo>
                <a:cubicBezTo>
                  <a:pt x="130" y="822"/>
                  <a:pt x="138" y="825"/>
                  <a:pt x="146" y="825"/>
                </a:cubicBezTo>
                <a:cubicBezTo>
                  <a:pt x="176" y="825"/>
                  <a:pt x="176" y="825"/>
                  <a:pt x="176" y="825"/>
                </a:cubicBezTo>
                <a:cubicBezTo>
                  <a:pt x="176" y="881"/>
                  <a:pt x="176" y="881"/>
                  <a:pt x="176" y="881"/>
                </a:cubicBezTo>
                <a:cubicBezTo>
                  <a:pt x="146" y="881"/>
                  <a:pt x="146" y="881"/>
                  <a:pt x="146" y="881"/>
                </a:cubicBezTo>
                <a:cubicBezTo>
                  <a:pt x="122" y="881"/>
                  <a:pt x="101" y="872"/>
                  <a:pt x="85" y="856"/>
                </a:cubicBezTo>
                <a:cubicBezTo>
                  <a:pt x="70" y="841"/>
                  <a:pt x="60" y="819"/>
                  <a:pt x="60" y="796"/>
                </a:cubicBezTo>
                <a:cubicBezTo>
                  <a:pt x="60" y="498"/>
                  <a:pt x="60" y="498"/>
                  <a:pt x="60" y="498"/>
                </a:cubicBezTo>
                <a:cubicBezTo>
                  <a:pt x="60" y="490"/>
                  <a:pt x="57" y="483"/>
                  <a:pt x="51" y="477"/>
                </a:cubicBezTo>
                <a:cubicBezTo>
                  <a:pt x="49" y="474"/>
                  <a:pt x="45" y="472"/>
                  <a:pt x="42" y="471"/>
                </a:cubicBezTo>
                <a:cubicBezTo>
                  <a:pt x="38" y="469"/>
                  <a:pt x="35" y="468"/>
                  <a:pt x="31" y="468"/>
                </a:cubicBezTo>
                <a:cubicBezTo>
                  <a:pt x="0" y="468"/>
                  <a:pt x="0" y="468"/>
                  <a:pt x="0" y="468"/>
                </a:cubicBezTo>
                <a:cubicBezTo>
                  <a:pt x="0" y="412"/>
                  <a:pt x="0" y="412"/>
                  <a:pt x="0" y="412"/>
                </a:cubicBezTo>
                <a:cubicBezTo>
                  <a:pt x="31" y="412"/>
                  <a:pt x="31" y="412"/>
                  <a:pt x="31" y="412"/>
                </a:cubicBezTo>
                <a:cubicBezTo>
                  <a:pt x="39" y="412"/>
                  <a:pt x="46" y="409"/>
                  <a:pt x="51" y="404"/>
                </a:cubicBezTo>
                <a:cubicBezTo>
                  <a:pt x="57" y="398"/>
                  <a:pt x="60" y="391"/>
                  <a:pt x="60" y="383"/>
                </a:cubicBezTo>
                <a:cubicBezTo>
                  <a:pt x="60" y="85"/>
                  <a:pt x="60" y="85"/>
                  <a:pt x="60" y="85"/>
                </a:cubicBezTo>
                <a:cubicBezTo>
                  <a:pt x="60" y="62"/>
                  <a:pt x="70" y="40"/>
                  <a:pt x="85" y="25"/>
                </a:cubicBezTo>
                <a:cubicBezTo>
                  <a:pt x="101" y="9"/>
                  <a:pt x="122" y="0"/>
                  <a:pt x="146" y="0"/>
                </a:cubicBezTo>
                <a:cubicBezTo>
                  <a:pt x="176" y="0"/>
                  <a:pt x="176" y="0"/>
                  <a:pt x="176" y="0"/>
                </a:cubicBezTo>
                <a:cubicBezTo>
                  <a:pt x="176" y="56"/>
                  <a:pt x="176" y="56"/>
                  <a:pt x="176" y="56"/>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32" name="Rectangle 31"/>
          <p:cNvSpPr/>
          <p:nvPr/>
        </p:nvSpPr>
        <p:spPr bwMode="auto">
          <a:xfrm>
            <a:off x="883" y="496"/>
            <a:ext cx="12434711"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a:gradFill>
                  <a:gsLst>
                    <a:gs pos="1250">
                      <a:srgbClr val="FFFFFF"/>
                    </a:gs>
                    <a:gs pos="100000">
                      <a:srgbClr val="FFFFFF"/>
                    </a:gs>
                  </a:gsLst>
                  <a:lin ang="5400000" scaled="0"/>
                </a:gradFill>
                <a:latin typeface="Segoe UI Light"/>
              </a:rPr>
              <a:t>Build apps faster and easier - PAAS</a:t>
            </a:r>
            <a:endParaRPr lang="en-US" sz="4080" spc="-30">
              <a:gradFill>
                <a:gsLst>
                  <a:gs pos="1250">
                    <a:srgbClr val="FFFFFF"/>
                  </a:gs>
                  <a:gs pos="100000">
                    <a:srgbClr val="FFFFFF"/>
                  </a:gs>
                </a:gsLst>
                <a:lin ang="5400000" scaled="0"/>
              </a:gradFill>
              <a:latin typeface="Segoe UI Light"/>
            </a:endParaRPr>
          </a:p>
        </p:txBody>
      </p:sp>
      <p:cxnSp>
        <p:nvCxnSpPr>
          <p:cNvPr id="46" name="Straight Connector 45"/>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90883" y="1864214"/>
            <a:ext cx="1884022"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&lt; DEVELOPERS</a:t>
            </a:r>
          </a:p>
        </p:txBody>
      </p:sp>
      <p:sp>
        <p:nvSpPr>
          <p:cNvPr id="57" name="TextBox 56"/>
          <p:cNvSpPr txBox="1"/>
          <p:nvPr/>
        </p:nvSpPr>
        <p:spPr>
          <a:xfrm>
            <a:off x="8842677" y="1864214"/>
            <a:ext cx="2469321"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NON-DEVELOPERS &gt;</a:t>
            </a:r>
          </a:p>
        </p:txBody>
      </p:sp>
      <p:cxnSp>
        <p:nvCxnSpPr>
          <p:cNvPr id="59" name="Straight Connector 58"/>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B91A1C8-7C62-4280-B987-447811561443}"/>
              </a:ext>
            </a:extLst>
          </p:cNvPr>
          <p:cNvGrpSpPr/>
          <p:nvPr/>
        </p:nvGrpSpPr>
        <p:grpSpPr>
          <a:xfrm>
            <a:off x="11148071" y="334010"/>
            <a:ext cx="920758" cy="920758"/>
            <a:chOff x="11111871" y="611642"/>
            <a:chExt cx="644101" cy="644101"/>
          </a:xfrm>
        </p:grpSpPr>
        <p:sp>
          <p:nvSpPr>
            <p:cNvPr id="37" name="Oval 36">
              <a:extLst>
                <a:ext uri="{FF2B5EF4-FFF2-40B4-BE49-F238E27FC236}">
                  <a16:creationId xmlns:a16="http://schemas.microsoft.com/office/drawing/2014/main" id="{7B0242B9-7017-4FC6-8E7C-19F8C168651F}"/>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13">
              <a:extLst>
                <a:ext uri="{FF2B5EF4-FFF2-40B4-BE49-F238E27FC236}">
                  <a16:creationId xmlns:a16="http://schemas.microsoft.com/office/drawing/2014/main" id="{4D7D8D90-B07D-4AAF-BADB-525373ECE698}"/>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6477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6435" y="-456640"/>
            <a:ext cx="2857095" cy="9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3" name="Title 2"/>
          <p:cNvSpPr>
            <a:spLocks noGrp="1"/>
          </p:cNvSpPr>
          <p:nvPr>
            <p:ph type="title"/>
          </p:nvPr>
        </p:nvSpPr>
        <p:spPr/>
        <p:txBody>
          <a:bodyPr/>
          <a:lstStyle/>
          <a:p>
            <a:r>
              <a:rPr lang="en-US"/>
              <a:t>Build and innovate with choice and flexibility</a:t>
            </a:r>
          </a:p>
        </p:txBody>
      </p:sp>
      <p:grpSp>
        <p:nvGrpSpPr>
          <p:cNvPr id="303" name="Group 302"/>
          <p:cNvGrpSpPr/>
          <p:nvPr/>
        </p:nvGrpSpPr>
        <p:grpSpPr>
          <a:xfrm>
            <a:off x="389467" y="1813964"/>
            <a:ext cx="11776251" cy="4949973"/>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881" y="192276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7" y="180974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793" y="181759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a:extLst>
              <a:ext uri="{28A0092B-C50C-407E-A947-70E740481C1C}">
                <a14:useLocalDpi xmlns:a14="http://schemas.microsoft.com/office/drawing/2010/main" val="0"/>
              </a:ext>
            </a:extLst>
          </a:blip>
          <a:srcRect l="27067" r="27067"/>
          <a:stretch/>
        </p:blipFill>
        <p:spPr bwMode="auto">
          <a:xfrm>
            <a:off x="5283656" y="183464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9184" y="190544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451" y="180122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50649" y="185344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a:extLst>
              <a:ext uri="{28A0092B-C50C-407E-A947-70E740481C1C}">
                <a14:useLocalDpi xmlns:a14="http://schemas.microsoft.com/office/drawing/2010/main" val="0"/>
              </a:ext>
            </a:extLst>
          </a:blip>
          <a:srcRect l="10762" r="7097"/>
          <a:stretch/>
        </p:blipFill>
        <p:spPr bwMode="auto">
          <a:xfrm>
            <a:off x="9247184" y="178494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2250" y="180665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2258" y="2704158"/>
            <a:ext cx="638526" cy="627456"/>
          </a:xfrm>
          <a:prstGeom prst="rect">
            <a:avLst/>
          </a:prstGeom>
        </p:spPr>
      </p:pic>
      <p:pic>
        <p:nvPicPr>
          <p:cNvPr id="432" name="Picture 18" descr="Image result for puppet labs"/>
          <p:cNvPicPr>
            <a:picLocks noChangeAspect="1" noChangeArrowheads="1"/>
          </p:cNvPicPr>
          <p:nvPr/>
        </p:nvPicPr>
        <p:blipFill rotWithShape="1">
          <a:blip r:embed="rId13">
            <a:extLst>
              <a:ext uri="{28A0092B-C50C-407E-A947-70E740481C1C}">
                <a14:useLocalDpi xmlns:a14="http://schemas.microsoft.com/office/drawing/2010/main" val="0"/>
              </a:ext>
            </a:extLst>
          </a:blip>
          <a:srcRect l="19860" r="19860"/>
          <a:stretch/>
        </p:blipFill>
        <p:spPr bwMode="auto">
          <a:xfrm>
            <a:off x="3135161" y="266942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08337" y="2696384"/>
            <a:ext cx="794479" cy="628130"/>
          </a:xfrm>
          <a:prstGeom prst="rect">
            <a:avLst/>
          </a:prstGeom>
        </p:spPr>
      </p:pic>
      <p:pic>
        <p:nvPicPr>
          <p:cNvPr id="434" name="Picture 20" descr="Image result for saltstac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6535" y="279195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363163" y="2796597"/>
            <a:ext cx="481690" cy="481690"/>
          </a:xfrm>
          <a:prstGeom prst="rect">
            <a:avLst/>
          </a:prstGeom>
        </p:spPr>
      </p:pic>
      <p:pic>
        <p:nvPicPr>
          <p:cNvPr id="436" name="Picture 435"/>
          <p:cNvPicPr>
            <a:picLocks noChangeAspect="1"/>
          </p:cNvPicPr>
          <p:nvPr/>
        </p:nvPicPr>
        <p:blipFill>
          <a:blip r:embed="rId17"/>
          <a:stretch>
            <a:fillRect/>
          </a:stretch>
        </p:blipFill>
        <p:spPr>
          <a:xfrm>
            <a:off x="6317638" y="2776180"/>
            <a:ext cx="528367" cy="528367"/>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10817" y="285194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05064" y="266170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27788" y="274493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60470" y="294822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31013" y="367040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57358" y="3667269"/>
            <a:ext cx="671680" cy="479006"/>
          </a:xfrm>
          <a:prstGeom prst="rect">
            <a:avLst/>
          </a:prstGeom>
        </p:spPr>
      </p:pic>
      <p:pic>
        <p:nvPicPr>
          <p:cNvPr id="443" name="Picture 38" descr="Image result for new drupal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51664" y="359796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85622" y="349966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56246" y="355008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343394" y="372438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411874" y="3659122"/>
            <a:ext cx="498617" cy="487154"/>
          </a:xfrm>
          <a:prstGeom prst="rect">
            <a:avLst/>
          </a:prstGeom>
        </p:spPr>
      </p:pic>
      <p:pic>
        <p:nvPicPr>
          <p:cNvPr id="449" name="Picture 448"/>
          <p:cNvPicPr>
            <a:picLocks noChangeAspect="1"/>
          </p:cNvPicPr>
          <p:nvPr/>
        </p:nvPicPr>
        <p:blipFill>
          <a:blip r:embed="rId29"/>
          <a:stretch>
            <a:fillRect/>
          </a:stretch>
        </p:blipFill>
        <p:spPr>
          <a:xfrm>
            <a:off x="5259675" y="3618594"/>
            <a:ext cx="543811" cy="551060"/>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70907" y="4695187"/>
            <a:ext cx="638258" cy="178125"/>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232878" y="4686955"/>
            <a:ext cx="796254" cy="186357"/>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0977" y="4517978"/>
            <a:ext cx="518881" cy="518881"/>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89051" y="4632715"/>
            <a:ext cx="564542" cy="303070"/>
          </a:xfrm>
          <a:prstGeom prst="rect">
            <a:avLst/>
          </a:prstGeom>
        </p:spPr>
      </p:pic>
      <p:pic>
        <p:nvPicPr>
          <p:cNvPr id="454" name="Picture 44" descr="Image result for javascript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75767" y="450736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340322" y="451797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84541" y="448442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404081" y="5406910"/>
            <a:ext cx="453848" cy="463641"/>
          </a:xfrm>
          <a:prstGeom prst="rect">
            <a:avLst/>
          </a:prstGeom>
        </p:spPr>
      </p:pic>
      <p:pic>
        <p:nvPicPr>
          <p:cNvPr id="458" name="Picture 50" descr="Image result for hadoop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42092" y="532568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55610" y="532361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70205" y="537971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131703" y="550767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a:extLst>
              <a:ext uri="{28A0092B-C50C-407E-A947-70E740481C1C}">
                <a14:useLocalDpi xmlns:a14="http://schemas.microsoft.com/office/drawing/2010/main" val="0"/>
              </a:ext>
            </a:extLst>
          </a:blip>
          <a:srcRect l="17179" t="17045" r="17179" b="17045"/>
          <a:stretch/>
        </p:blipFill>
        <p:spPr bwMode="auto">
          <a:xfrm>
            <a:off x="6185338" y="535884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171826" y="553470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227472" y="537914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205108" y="6294630"/>
            <a:ext cx="672986" cy="409535"/>
          </a:xfrm>
          <a:prstGeom prst="rect">
            <a:avLst/>
          </a:prstGeom>
        </p:spPr>
      </p:pic>
      <p:pic>
        <p:nvPicPr>
          <p:cNvPr id="466" name="Picture 465"/>
          <p:cNvPicPr>
            <a:picLocks noChangeAspect="1"/>
          </p:cNvPicPr>
          <p:nvPr/>
        </p:nvPicPr>
        <p:blipFill>
          <a:blip r:embed="rId46"/>
          <a:stretch>
            <a:fillRect/>
          </a:stretch>
        </p:blipFill>
        <p:spPr>
          <a:xfrm>
            <a:off x="3252985" y="6257689"/>
            <a:ext cx="474102" cy="468321"/>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52222" y="620098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21709" y="616717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258311" y="623867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31047" y="611299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215585" y="630117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258589" y="616717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0282797" y="613997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25878" y="3510868"/>
            <a:ext cx="1466194" cy="338554"/>
          </a:xfrm>
          <a:prstGeom prst="rect">
            <a:avLst/>
          </a:prstGeom>
          <a:noFill/>
        </p:spPr>
        <p:txBody>
          <a:bodyPr wrap="square" rtlCol="0">
            <a:spAutoFit/>
          </a:bodyPr>
          <a:lstStyle/>
          <a:p>
            <a:pPr defTabSz="931424">
              <a:defRPr/>
            </a:pPr>
            <a:r>
              <a:rPr lang="en-US" sz="1600"/>
              <a:t>Applications</a:t>
            </a:r>
          </a:p>
        </p:txBody>
      </p:sp>
      <p:sp>
        <p:nvSpPr>
          <p:cNvPr id="475" name="TextBox 474"/>
          <p:cNvSpPr txBox="1"/>
          <p:nvPr/>
        </p:nvSpPr>
        <p:spPr>
          <a:xfrm>
            <a:off x="325878" y="6111276"/>
            <a:ext cx="1466194" cy="338554"/>
          </a:xfrm>
          <a:prstGeom prst="rect">
            <a:avLst/>
          </a:prstGeom>
          <a:noFill/>
        </p:spPr>
        <p:txBody>
          <a:bodyPr wrap="square" rtlCol="0">
            <a:spAutoFit/>
          </a:bodyPr>
          <a:lstStyle/>
          <a:p>
            <a:pPr defTabSz="931424">
              <a:defRPr/>
            </a:pPr>
            <a:r>
              <a:rPr lang="en-US" sz="1600"/>
              <a:t>Infrastructure</a:t>
            </a:r>
          </a:p>
        </p:txBody>
      </p:sp>
      <p:sp>
        <p:nvSpPr>
          <p:cNvPr id="476" name="TextBox 475"/>
          <p:cNvSpPr txBox="1"/>
          <p:nvPr/>
        </p:nvSpPr>
        <p:spPr>
          <a:xfrm>
            <a:off x="325878" y="2649492"/>
            <a:ext cx="1466194" cy="338554"/>
          </a:xfrm>
          <a:prstGeom prst="rect">
            <a:avLst/>
          </a:prstGeom>
          <a:noFill/>
        </p:spPr>
        <p:txBody>
          <a:bodyPr wrap="square" rtlCol="0">
            <a:spAutoFit/>
          </a:bodyPr>
          <a:lstStyle/>
          <a:p>
            <a:pPr defTabSz="931424">
              <a:defRPr/>
            </a:pPr>
            <a:r>
              <a:rPr lang="en-US" sz="1600"/>
              <a:t>Management</a:t>
            </a:r>
          </a:p>
        </p:txBody>
      </p:sp>
      <p:sp>
        <p:nvSpPr>
          <p:cNvPr id="477" name="TextBox 476"/>
          <p:cNvSpPr txBox="1"/>
          <p:nvPr/>
        </p:nvSpPr>
        <p:spPr>
          <a:xfrm>
            <a:off x="325878" y="5287066"/>
            <a:ext cx="1466194" cy="584775"/>
          </a:xfrm>
          <a:prstGeom prst="rect">
            <a:avLst/>
          </a:prstGeom>
          <a:noFill/>
        </p:spPr>
        <p:txBody>
          <a:bodyPr wrap="square" rtlCol="0">
            <a:spAutoFit/>
          </a:bodyPr>
          <a:lstStyle/>
          <a:p>
            <a:pPr defTabSz="931424">
              <a:defRPr/>
            </a:pPr>
            <a:r>
              <a:rPr lang="en-US" sz="1600"/>
              <a:t>Databases &amp;</a:t>
            </a:r>
          </a:p>
          <a:p>
            <a:pPr defTabSz="931424">
              <a:defRPr/>
            </a:pPr>
            <a:r>
              <a:rPr lang="en-US" sz="1600"/>
              <a:t>m</a:t>
            </a:r>
            <a:r>
              <a:rPr lang="en-US" sz="1600" err="1"/>
              <a:t>iddleware</a:t>
            </a:r>
            <a:endParaRPr lang="en-US" sz="1600"/>
          </a:p>
        </p:txBody>
      </p:sp>
      <p:sp>
        <p:nvSpPr>
          <p:cNvPr id="478" name="TextBox 477"/>
          <p:cNvSpPr txBox="1"/>
          <p:nvPr/>
        </p:nvSpPr>
        <p:spPr>
          <a:xfrm>
            <a:off x="325878" y="4432450"/>
            <a:ext cx="1466194" cy="861774"/>
          </a:xfrm>
          <a:prstGeom prst="rect">
            <a:avLst/>
          </a:prstGeom>
          <a:noFill/>
        </p:spPr>
        <p:txBody>
          <a:bodyPr wrap="square" rtlCol="0">
            <a:spAutoFit/>
          </a:bodyPr>
          <a:lstStyle/>
          <a:p>
            <a:pPr defTabSz="931424">
              <a:defRPr/>
            </a:pPr>
            <a:r>
              <a:rPr lang="en-US" sz="1600"/>
              <a:t>App frameworks</a:t>
            </a:r>
          </a:p>
          <a:p>
            <a:pPr defTabSz="931424">
              <a:defRPr/>
            </a:pPr>
            <a:r>
              <a:rPr lang="en-US" sz="1600"/>
              <a:t>&amp; tools</a:t>
            </a:r>
          </a:p>
        </p:txBody>
      </p:sp>
      <p:sp>
        <p:nvSpPr>
          <p:cNvPr id="479" name="TextBox 478"/>
          <p:cNvSpPr txBox="1"/>
          <p:nvPr/>
        </p:nvSpPr>
        <p:spPr>
          <a:xfrm>
            <a:off x="325878" y="1814717"/>
            <a:ext cx="1466194" cy="338554"/>
          </a:xfrm>
          <a:prstGeom prst="rect">
            <a:avLst/>
          </a:prstGeom>
          <a:noFill/>
        </p:spPr>
        <p:txBody>
          <a:bodyPr wrap="square" rtlCol="0">
            <a:spAutoFit/>
          </a:bodyPr>
          <a:lstStyle/>
          <a:p>
            <a:pPr defTabSz="931424">
              <a:defRPr/>
            </a:pPr>
            <a:r>
              <a:rPr lang="en-US" sz="1600"/>
              <a:t>DevOps</a:t>
            </a:r>
          </a:p>
        </p:txBody>
      </p:sp>
    </p:spTree>
    <p:extLst>
      <p:ext uri="{BB962C8B-B14F-4D97-AF65-F5344CB8AC3E}">
        <p14:creationId xmlns:p14="http://schemas.microsoft.com/office/powerpoint/2010/main" val="4278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3"/>
            <a:ext cx="11658598" cy="2179058"/>
          </a:xfrm>
        </p:spPr>
        <p:txBody>
          <a:bodyPr/>
          <a:lstStyle/>
          <a:p>
            <a:r>
              <a:rPr lang="en-US" dirty="0"/>
              <a:t>https://aka.ms/azcat-devcamp</a:t>
            </a:r>
          </a:p>
        </p:txBody>
      </p:sp>
      <p:sp>
        <p:nvSpPr>
          <p:cNvPr id="4" name="Text Placeholder 3"/>
          <p:cNvSpPr>
            <a:spLocks noGrp="1"/>
          </p:cNvSpPr>
          <p:nvPr>
            <p:ph type="body" sz="quarter" idx="12"/>
          </p:nvPr>
        </p:nvSpPr>
        <p:spPr/>
        <p:txBody>
          <a:bodyPr/>
          <a:lstStyle/>
          <a:p>
            <a:r>
              <a:rPr lang="en-US" dirty="0"/>
              <a:t>Download </a:t>
            </a:r>
            <a:r>
              <a:rPr lang="en-US" dirty="0" err="1"/>
              <a:t>DevCamp</a:t>
            </a:r>
            <a:r>
              <a:rPr lang="en-US" dirty="0"/>
              <a:t> Content from GitHub</a:t>
            </a:r>
          </a:p>
        </p:txBody>
      </p:sp>
    </p:spTree>
    <p:extLst>
      <p:ext uri="{BB962C8B-B14F-4D97-AF65-F5344CB8AC3E}">
        <p14:creationId xmlns:p14="http://schemas.microsoft.com/office/powerpoint/2010/main" val="2096533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2652398757"/>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192888551"/>
              </p:ext>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66745452"/>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4678204"/>
          </a:xfrm>
        </p:spPr>
        <p:txBody>
          <a:bodyPr/>
          <a:lstStyle/>
          <a:p>
            <a:r>
              <a:rPr lang="en-US" dirty="0"/>
              <a:t>City Power &amp; Light </a:t>
            </a:r>
          </a:p>
          <a:p>
            <a:r>
              <a:rPr lang="en-US" dirty="0"/>
              <a:t>Would like to allow field workers the ability to capture incidents</a:t>
            </a:r>
          </a:p>
          <a:p>
            <a:r>
              <a:rPr lang="en-US" dirty="0"/>
              <a:t>Would like to provide photo upload capability</a:t>
            </a:r>
          </a:p>
          <a:p>
            <a:endParaRPr lang="en-US" dirty="0"/>
          </a:p>
          <a:p>
            <a:r>
              <a:rPr lang="en-US" dirty="0"/>
              <a:t>is looking to use cloud capabilities</a:t>
            </a:r>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6"/>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t>
                    </a:r>
                    <a:r>
                      <a:rPr kumimoji="0" lang="en-US" sz="1400" b="0" i="0" u="none" strike="noStrike" kern="0" cap="none" spc="0" normalizeH="0" baseline="0" noProof="0" dirty="0" err="1">
                        <a:ln>
                          <a:noFill/>
                        </a:ln>
                        <a:solidFill>
                          <a:schemeClr val="accent1"/>
                        </a:solidFill>
                        <a:effectLst/>
                        <a:uLnTx/>
                        <a:uFillTx/>
                        <a:latin typeface="Segoe UI Semibold" panose="020B0702040204020203" pitchFamily="34" charset="0"/>
                        <a:cs typeface="Segoe UI" panose="020B0502040204020203" pitchFamily="34" charset="0"/>
                      </a:rPr>
                      <a:t>CosmosDB</a:t>
                    </a:r>
                    <a:endPar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Services Covered in this </a:t>
            </a:r>
            <a:r>
              <a:rPr lang="en-US" dirty="0" err="1"/>
              <a:t>DevCamp</a:t>
            </a:r>
            <a:endParaRPr lang="en-US" dirty="0"/>
          </a:p>
        </p:txBody>
      </p:sp>
      <p:sp>
        <p:nvSpPr>
          <p:cNvPr id="4" name="Text Placeholder 3"/>
          <p:cNvSpPr>
            <a:spLocks noGrp="1"/>
          </p:cNvSpPr>
          <p:nvPr>
            <p:ph type="body" sz="quarter" idx="10"/>
          </p:nvPr>
        </p:nvSpPr>
        <p:spPr>
          <a:xfrm>
            <a:off x="275482" y="1212850"/>
            <a:ext cx="5485621" cy="5084469"/>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App Insights</a:t>
            </a:r>
          </a:p>
          <a:p>
            <a:pPr lvl="1"/>
            <a:r>
              <a:rPr lang="en-US" dirty="0"/>
              <a:t>Redis Cache</a:t>
            </a:r>
          </a:p>
          <a:p>
            <a:pPr lvl="1"/>
            <a:r>
              <a:rPr lang="en-US" dirty="0"/>
              <a:t>Cosmos DB</a:t>
            </a:r>
          </a:p>
          <a:p>
            <a:pPr lvl="1"/>
            <a:r>
              <a:rPr lang="en-US" dirty="0" err="1"/>
              <a:t>DevTest</a:t>
            </a:r>
            <a:r>
              <a:rPr lang="en-US" dirty="0"/>
              <a:t> Labs</a:t>
            </a:r>
          </a:p>
          <a:p>
            <a:pPr lvl="1"/>
            <a:r>
              <a:rPr lang="en-US" dirty="0"/>
              <a:t>Bots</a:t>
            </a:r>
          </a:p>
          <a:p>
            <a:pPr lvl="1"/>
            <a:r>
              <a:rPr lang="en-US" dirty="0"/>
              <a:t>IOT</a:t>
            </a:r>
          </a:p>
          <a:p>
            <a:pPr lvl="1"/>
            <a:endParaRPr lang="en-US" dirty="0"/>
          </a:p>
          <a:p>
            <a:pPr lvl="1"/>
            <a:endParaRPr lang="en-US" dirty="0"/>
          </a:p>
        </p:txBody>
      </p:sp>
      <p:sp>
        <p:nvSpPr>
          <p:cNvPr id="5" name="Text Placeholder 4"/>
          <p:cNvSpPr>
            <a:spLocks noGrp="1"/>
          </p:cNvSpPr>
          <p:nvPr>
            <p:ph type="body" sz="quarter" idx="11"/>
          </p:nvPr>
        </p:nvSpPr>
        <p:spPr>
          <a:xfrm>
            <a:off x="6675374" y="1212849"/>
            <a:ext cx="5485621" cy="5287601"/>
          </a:xfrm>
        </p:spPr>
        <p:txBody>
          <a:bodyPr/>
          <a:lstStyle/>
          <a:p>
            <a:r>
              <a:rPr lang="en-US" dirty="0"/>
              <a:t>Office 365</a:t>
            </a:r>
          </a:p>
          <a:p>
            <a:pPr lvl="1"/>
            <a:r>
              <a:rPr lang="en-US" dirty="0"/>
              <a:t>Microsoft Graph API</a:t>
            </a:r>
          </a:p>
          <a:p>
            <a:endParaRPr lang="en-US" sz="2000" dirty="0"/>
          </a:p>
          <a:p>
            <a:r>
              <a:rPr lang="en-US" dirty="0"/>
              <a:t>Visual Studio Team Services</a:t>
            </a:r>
          </a:p>
          <a:p>
            <a:pPr lvl="1"/>
            <a:r>
              <a:rPr lang="en-US" dirty="0"/>
              <a:t>Source Control integration (GIT)</a:t>
            </a:r>
          </a:p>
          <a:p>
            <a:pPr lvl="1"/>
            <a:r>
              <a:rPr lang="en-US" dirty="0"/>
              <a:t>Continuous Integration &amp; Delivery</a:t>
            </a:r>
          </a:p>
          <a:p>
            <a:pPr lvl="1"/>
            <a:endParaRPr lang="en-US" dirty="0"/>
          </a:p>
          <a:p>
            <a:pPr lvl="1">
              <a:spcBef>
                <a:spcPts val="1224"/>
              </a:spcBef>
              <a:buClr>
                <a:srgbClr val="505050"/>
              </a:buClr>
            </a:pPr>
            <a:r>
              <a:rPr lang="en-US" sz="3600" dirty="0">
                <a:gradFill>
                  <a:gsLst>
                    <a:gs pos="1250">
                      <a:srgbClr val="32145A"/>
                    </a:gs>
                    <a:gs pos="99000">
                      <a:srgbClr val="32145A"/>
                    </a:gs>
                  </a:gsLst>
                  <a:lin ang="5400000" scaled="0"/>
                </a:gradFill>
                <a:latin typeface="Segoe UI Light"/>
              </a:rPr>
              <a:t>Power BI</a:t>
            </a:r>
          </a:p>
          <a:p>
            <a:pPr lvl="1"/>
            <a:r>
              <a:rPr lang="en-US" dirty="0">
                <a:gradFill>
                  <a:gsLst>
                    <a:gs pos="1250">
                      <a:srgbClr val="505050"/>
                    </a:gs>
                    <a:gs pos="100000">
                      <a:srgbClr val="505050"/>
                    </a:gs>
                  </a:gsLst>
                  <a:lin ang="5400000" scaled="0"/>
                </a:gradFill>
              </a:rPr>
              <a:t>Reports, data sources</a:t>
            </a:r>
          </a:p>
          <a:p>
            <a:pPr lvl="1"/>
            <a:endParaRPr lang="en-US" dirty="0"/>
          </a:p>
          <a:p>
            <a:pPr lvl="1"/>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619452"/>
          </a:xfrm>
        </p:spPr>
        <p:txBody>
          <a:bodyPr/>
          <a:lstStyle/>
          <a:p>
            <a:r>
              <a:rPr lang="en-US" dirty="0"/>
              <a:t>Set up the developing environment to support the creation of bot applications</a:t>
            </a:r>
          </a:p>
          <a:p>
            <a:r>
              <a:rPr lang="en-US" dirty="0"/>
              <a:t>Create your own bot from scratch</a:t>
            </a:r>
          </a:p>
          <a:p>
            <a:r>
              <a:rPr lang="en-US" dirty="0"/>
              <a:t>Create your own bot using Azure Bot Service</a:t>
            </a:r>
          </a:p>
          <a:p>
            <a:r>
              <a:rPr lang="en-US" dirty="0"/>
              <a:t>Hosting your bot in Azure</a:t>
            </a:r>
          </a:p>
          <a:p>
            <a:endParaRPr lang="en-US" dirty="0"/>
          </a:p>
        </p:txBody>
      </p:sp>
      <p:sp>
        <p:nvSpPr>
          <p:cNvPr id="3" name="Title 2"/>
          <p:cNvSpPr>
            <a:spLocks noGrp="1"/>
          </p:cNvSpPr>
          <p:nvPr>
            <p:ph type="title"/>
          </p:nvPr>
        </p:nvSpPr>
        <p:spPr/>
        <p:txBody>
          <a:bodyPr/>
          <a:lstStyle/>
          <a:p>
            <a:r>
              <a:rPr lang="en-US" dirty="0"/>
              <a:t>HOL 7 – Bots</a:t>
            </a:r>
          </a:p>
        </p:txBody>
      </p:sp>
    </p:spTree>
    <p:extLst>
      <p:ext uri="{BB962C8B-B14F-4D97-AF65-F5344CB8AC3E}">
        <p14:creationId xmlns:p14="http://schemas.microsoft.com/office/powerpoint/2010/main" val="5583592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Connect to data in Cosmos DB using Power BI</a:t>
            </a:r>
          </a:p>
          <a:p>
            <a:r>
              <a:rPr lang="en-US" dirty="0"/>
              <a:t>Add a calculated column to a Power BI report</a:t>
            </a:r>
          </a:p>
          <a:p>
            <a:r>
              <a:rPr lang="en-US" dirty="0"/>
              <a:t>Publish and view a report to the Power BI service</a:t>
            </a:r>
          </a:p>
          <a:p>
            <a:endParaRPr lang="en-US" dirty="0"/>
          </a:p>
        </p:txBody>
      </p:sp>
      <p:sp>
        <p:nvSpPr>
          <p:cNvPr id="3" name="Title 2"/>
          <p:cNvSpPr>
            <a:spLocks noGrp="1"/>
          </p:cNvSpPr>
          <p:nvPr>
            <p:ph type="title"/>
          </p:nvPr>
        </p:nvSpPr>
        <p:spPr/>
        <p:txBody>
          <a:bodyPr/>
          <a:lstStyle/>
          <a:p>
            <a:r>
              <a:rPr lang="en-US" dirty="0"/>
              <a:t>HOL 8 – Power BI</a:t>
            </a:r>
          </a:p>
        </p:txBody>
      </p:sp>
    </p:spTree>
    <p:extLst>
      <p:ext uri="{BB962C8B-B14F-4D97-AF65-F5344CB8AC3E}">
        <p14:creationId xmlns:p14="http://schemas.microsoft.com/office/powerpoint/2010/main" val="923776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82222" y="2081813"/>
            <a:ext cx="2218968" cy="1729704"/>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Microsoft AI</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TextBox 133"/>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7996">
                <a:solidFill>
                  <a:srgbClr val="FFFFFF"/>
                </a:solidFill>
                <a:latin typeface="Segoe UI Semilight"/>
                <a:ea typeface="Adobe Gothic Std B" panose="020B0800000000000000" pitchFamily="34" charset="-128"/>
                <a:cs typeface="Segoe UI Semibold" panose="020B0702040204020203" pitchFamily="34" charset="0"/>
              </a:rPr>
              <a:t>&gt;</a:t>
            </a:r>
            <a:r>
              <a:rPr lang="en-US" sz="11523" kern="0">
                <a:solidFill>
                  <a:srgbClr val="FFFFFF"/>
                </a:solidFill>
                <a:latin typeface="Segoe UI Semilight"/>
                <a:ea typeface="MS PGothic" panose="020B0600070205080204" pitchFamily="34" charset="-128"/>
                <a:cs typeface="Segoe UI Semibold" panose="020B0702040204020203" pitchFamily="34" charset="0"/>
              </a:rPr>
              <a:t>90</a:t>
            </a:r>
            <a:r>
              <a:rPr lang="en-US" sz="8157">
                <a:solidFill>
                  <a:srgbClr val="FFFFFF"/>
                </a:solidFill>
                <a:latin typeface="Segoe UI Semilight"/>
                <a:ea typeface="MS PGothic" panose="020B0600070205080204" pitchFamily="34" charset="-128"/>
                <a:cs typeface="Segoe UI Semibold" panose="020B0702040204020203" pitchFamily="34" charset="0"/>
              </a:rPr>
              <a:t>%</a:t>
            </a:r>
            <a:r>
              <a:rPr lang="en-US" sz="11523">
                <a:solidFill>
                  <a:srgbClr val="FFFFFF"/>
                </a:solidFill>
                <a:latin typeface="Segoe UI Semilight"/>
                <a:ea typeface="MS PGothic" panose="020B0600070205080204" pitchFamily="34" charset="-128"/>
                <a:cs typeface="Segoe UI Semibold" panose="020B0702040204020203" pitchFamily="34" charset="0"/>
              </a:rPr>
              <a:t> </a:t>
            </a:r>
            <a:br>
              <a:rPr lang="en-US" sz="5998">
                <a:solidFill>
                  <a:srgbClr val="FFFFFF"/>
                </a:solidFill>
                <a:latin typeface="Segoe UI Semilight"/>
                <a:ea typeface="MS PGothic" panose="020B0600070205080204" pitchFamily="34" charset="-128"/>
                <a:cs typeface="Segoe UI Semibold" panose="020B0702040204020203" pitchFamily="34" charset="0"/>
              </a:rPr>
            </a:br>
            <a:r>
              <a:rPr lang="en-US" sz="3199">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a:solidFill>
                <a:srgbClr val="FFFFFF"/>
              </a:solidFill>
              <a:latin typeface="Segoe UI Light"/>
              <a:ea typeface="MS PGothic" panose="020B0600070205080204" pitchFamily="34" charset="-128"/>
            </a:endParaRPr>
          </a:p>
          <a:p>
            <a:pPr algn="ctr" defTabSz="932384">
              <a:spcAft>
                <a:spcPts val="600"/>
              </a:spcAft>
              <a:defRPr/>
            </a:pPr>
            <a:endParaRPr lang="en-US" sz="3998">
              <a:solidFill>
                <a:srgbClr val="FFFFFF"/>
              </a:solidFill>
              <a:latin typeface="Segoe UI Semilight"/>
              <a:ea typeface="MS PGothic" panose="020B0600070205080204" pitchFamily="34" charset="-128"/>
            </a:endParaRPr>
          </a:p>
        </p:txBody>
      </p:sp>
      <p:grpSp>
        <p:nvGrpSpPr>
          <p:cNvPr id="3" name="Group 2"/>
          <p:cNvGrpSpPr/>
          <p:nvPr/>
        </p:nvGrpSpPr>
        <p:grpSpPr>
          <a:xfrm>
            <a:off x="37372" y="658244"/>
            <a:ext cx="7930158" cy="5670431"/>
            <a:chOff x="35778" y="645396"/>
            <a:chExt cx="7775371" cy="5559751"/>
          </a:xfrm>
        </p:grpSpPr>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2764"/>
            <a:stretch/>
          </p:blipFill>
          <p:spPr>
            <a:xfrm>
              <a:off x="35778" y="753573"/>
              <a:ext cx="1566489" cy="720783"/>
            </a:xfrm>
            <a:prstGeom prst="rect">
              <a:avLst/>
            </a:prstGeom>
          </p:spPr>
        </p:pic>
        <p:pic>
          <p:nvPicPr>
            <p:cNvPr id="79" name="Picture 2" descr="http://logok.org/wp-content/uploads/2014/05/Walmart-Logo-slog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291" y="681948"/>
              <a:ext cx="1152045" cy="8640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8062" y="645396"/>
              <a:ext cx="1249515" cy="937136"/>
            </a:xfrm>
            <a:prstGeom prst="rect">
              <a:avLst/>
            </a:prstGeom>
          </p:spPr>
        </p:pic>
        <p:pic>
          <p:nvPicPr>
            <p:cNvPr id="82" name="Picture 81"/>
            <p:cNvPicPr>
              <a:picLocks noChangeAspect="1"/>
            </p:cNvPicPr>
            <p:nvPr/>
          </p:nvPicPr>
          <p:blipFill>
            <a:blip r:embed="rId6">
              <a:clrChange>
                <a:clrFrom>
                  <a:srgbClr val="FFFFFF"/>
                </a:clrFrom>
                <a:clrTo>
                  <a:srgbClr val="FFFFFF">
                    <a:alpha val="0"/>
                  </a:srgbClr>
                </a:clrTo>
              </a:clrChange>
            </a:blip>
            <a:stretch>
              <a:fillRect/>
            </a:stretch>
          </p:blipFill>
          <p:spPr>
            <a:xfrm>
              <a:off x="5608171" y="933123"/>
              <a:ext cx="621354" cy="361683"/>
            </a:xfrm>
            <a:prstGeom prst="rect">
              <a:avLst/>
            </a:prstGeom>
          </p:spPr>
        </p:pic>
        <p:pic>
          <p:nvPicPr>
            <p:cNvPr id="83" name="Picture 8" descr="http://logok.org/wp-content/uploads/2014/07/Samsung-logo-2015-Nob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4027" y="1918015"/>
              <a:ext cx="1067122" cy="8003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2470" y="1005516"/>
              <a:ext cx="1050237" cy="216897"/>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968" y="2183765"/>
              <a:ext cx="1012109" cy="268841"/>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6505" y="2148241"/>
              <a:ext cx="1012628" cy="339889"/>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951" y="3421008"/>
              <a:ext cx="1114143" cy="254751"/>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9858" y="3485476"/>
              <a:ext cx="981250" cy="186331"/>
            </a:xfrm>
            <a:prstGeom prst="rect">
              <a:avLst/>
            </a:prstGeom>
          </p:spPr>
        </p:pic>
        <p:pic>
          <p:nvPicPr>
            <p:cNvPr id="98" name="Picture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13011" y="3506533"/>
              <a:ext cx="986604" cy="144216"/>
            </a:xfrm>
            <a:prstGeom prst="rect">
              <a:avLst/>
            </a:prstGeom>
          </p:spPr>
        </p:pic>
        <p:pic>
          <p:nvPicPr>
            <p:cNvPr id="100" name="Picture 2" descr="http://pngimg.com/upload/car_logo_PNG166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92254" y="3401977"/>
              <a:ext cx="921131" cy="3533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65074" y="3433779"/>
              <a:ext cx="1025029" cy="289724"/>
            </a:xfrm>
            <a:prstGeom prst="rect">
              <a:avLst/>
            </a:prstGeom>
          </p:spPr>
        </p:pic>
        <p:pic>
          <p:nvPicPr>
            <p:cNvPr id="104" name="Picture 10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7605" y="4441857"/>
              <a:ext cx="642834" cy="642834"/>
            </a:xfrm>
            <a:prstGeom prst="rect">
              <a:avLst/>
            </a:prstGeom>
          </p:spPr>
        </p:pic>
        <p:pic>
          <p:nvPicPr>
            <p:cNvPr id="110" name="Picture 4" descr="https://upload.wikimedia.org/wikipedia/commons/a/ab/Logo_EY.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36916" y="4409462"/>
              <a:ext cx="631806" cy="70762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55876" y="4492920"/>
              <a:ext cx="1125945" cy="540709"/>
            </a:xfrm>
            <a:prstGeom prst="rect">
              <a:avLst/>
            </a:prstGeom>
          </p:spPr>
        </p:pic>
        <p:pic>
          <p:nvPicPr>
            <p:cNvPr id="115" name="Picture 114"/>
            <p:cNvPicPr>
              <a:picLocks noChangeAspect="1"/>
            </p:cNvPicPr>
            <p:nvPr/>
          </p:nvPicPr>
          <p:blipFill>
            <a:blip r:embed="rId19">
              <a:clrChange>
                <a:clrFrom>
                  <a:srgbClr val="FFFFFF"/>
                </a:clrFrom>
                <a:clrTo>
                  <a:srgbClr val="FFFFFF">
                    <a:alpha val="0"/>
                  </a:srgbClr>
                </a:clrTo>
              </a:clrChange>
            </a:blip>
            <a:stretch>
              <a:fillRect/>
            </a:stretch>
          </p:blipFill>
          <p:spPr>
            <a:xfrm>
              <a:off x="1662715" y="5586585"/>
              <a:ext cx="895536" cy="436725"/>
            </a:xfrm>
            <a:prstGeom prst="rect">
              <a:avLst/>
            </a:prstGeom>
          </p:spPr>
        </p:pic>
        <p:pic>
          <p:nvPicPr>
            <p:cNvPr id="116" name="Picture 1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92394" y="5591028"/>
              <a:ext cx="1027839" cy="427838"/>
            </a:xfrm>
            <a:prstGeom prst="rect">
              <a:avLst/>
            </a:prstGeom>
          </p:spPr>
        </p:pic>
        <p:pic>
          <p:nvPicPr>
            <p:cNvPr id="117" name="Picture 1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63044" y="5676482"/>
              <a:ext cx="979550" cy="256931"/>
            </a:xfrm>
            <a:prstGeom prst="rect">
              <a:avLst/>
            </a:prstGeom>
          </p:spPr>
        </p:pic>
        <p:pic>
          <p:nvPicPr>
            <p:cNvPr id="118" name="Picture 117"/>
            <p:cNvPicPr>
              <a:picLocks noChangeAspect="1"/>
            </p:cNvPicPr>
            <p:nvPr/>
          </p:nvPicPr>
          <p:blipFill>
            <a:blip r:embed="rId22">
              <a:clrChange>
                <a:clrFrom>
                  <a:srgbClr val="FFFFFF"/>
                </a:clrFrom>
                <a:clrTo>
                  <a:srgbClr val="FFFFFF">
                    <a:alpha val="0"/>
                  </a:srgbClr>
                </a:clrTo>
              </a:clrChange>
            </a:blip>
            <a:stretch>
              <a:fillRect/>
            </a:stretch>
          </p:blipFill>
          <p:spPr>
            <a:xfrm>
              <a:off x="5464544" y="5628184"/>
              <a:ext cx="908609" cy="353527"/>
            </a:xfrm>
            <a:prstGeom prst="rect">
              <a:avLst/>
            </a:prstGeom>
          </p:spPr>
        </p:pic>
        <p:pic>
          <p:nvPicPr>
            <p:cNvPr id="120" name="Picture 2" descr="https://upload.wikimedia.org/wikipedia/commons/thumb/6/67/Alaska_Airlines_Logo.svg/2000px-Alaska_Airlines_Logo.svg.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77559" y="4599264"/>
              <a:ext cx="1000059" cy="3280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http://www.hunterssupport.com/hunters/images/Lufthansa.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98168" y="2222223"/>
              <a:ext cx="1041361" cy="1919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846511" y="2060698"/>
              <a:ext cx="1119604" cy="514974"/>
            </a:xfrm>
            <a:prstGeom prst="rect">
              <a:avLst/>
            </a:prstGeom>
          </p:spPr>
        </p:pic>
        <p:pic>
          <p:nvPicPr>
            <p:cNvPr id="80" name="Picture 7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86650" y="4635697"/>
              <a:ext cx="1039327" cy="255155"/>
            </a:xfrm>
            <a:prstGeom prst="rect">
              <a:avLst/>
            </a:prstGeom>
          </p:spPr>
        </p:pic>
        <p:pic>
          <p:nvPicPr>
            <p:cNvPr id="86" name="Picture 8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30762" y="4673267"/>
              <a:ext cx="959442" cy="180014"/>
            </a:xfrm>
            <a:prstGeom prst="rect">
              <a:avLst/>
            </a:prstGeom>
          </p:spPr>
        </p:pic>
        <p:pic>
          <p:nvPicPr>
            <p:cNvPr id="88" name="Picture 8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15838" y="819319"/>
              <a:ext cx="589290" cy="589290"/>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93496" y="5669710"/>
              <a:ext cx="1051052" cy="270474"/>
            </a:xfrm>
            <a:prstGeom prst="rect">
              <a:avLst/>
            </a:prstGeom>
          </p:spPr>
        </p:pic>
        <p:pic>
          <p:nvPicPr>
            <p:cNvPr id="2" name="Picture 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08927" y="3168720"/>
              <a:ext cx="819842" cy="819842"/>
            </a:xfrm>
            <a:prstGeom prst="rect">
              <a:avLst/>
            </a:prstGeom>
          </p:spPr>
        </p:pic>
        <p:pic>
          <p:nvPicPr>
            <p:cNvPr id="4" name="Picture 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06671" y="5404747"/>
              <a:ext cx="741835" cy="800400"/>
            </a:xfrm>
            <a:prstGeom prst="rect">
              <a:avLst/>
            </a:prstGeom>
          </p:spPr>
        </p:pic>
        <p:pic>
          <p:nvPicPr>
            <p:cNvPr id="78" name="Picture 7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471483" y="1838934"/>
              <a:ext cx="1278001" cy="958502"/>
            </a:xfrm>
            <a:prstGeom prst="rect">
              <a:avLst/>
            </a:prstGeom>
          </p:spPr>
        </p:pic>
      </p:grpSp>
      <p:cxnSp>
        <p:nvCxnSpPr>
          <p:cNvPr id="105" name="Straight Connector 104"/>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49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000" fill="hold"/>
                                        <p:tgtEl>
                                          <p:spTgt spid="99"/>
                                        </p:tgtEl>
                                        <p:attrNameLst>
                                          <p:attrName>ppt_x</p:attrName>
                                        </p:attrNameLst>
                                      </p:cBhvr>
                                      <p:tavLst>
                                        <p:tav tm="0">
                                          <p:val>
                                            <p:strVal val="1+#ppt_w/2"/>
                                          </p:val>
                                        </p:tav>
                                        <p:tav tm="100000">
                                          <p:val>
                                            <p:strVal val="#ppt_x"/>
                                          </p:val>
                                        </p:tav>
                                      </p:tavLst>
                                    </p:anim>
                                    <p:anim calcmode="lin" valueType="num">
                                      <p:cBhvr additive="base">
                                        <p:cTn id="8" dur="1000" fill="hold"/>
                                        <p:tgtEl>
                                          <p:spTgt spid="9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300"/>
                                        <p:tgtEl>
                                          <p:spTgt spid="134"/>
                                        </p:tgtEl>
                                      </p:cBhvr>
                                    </p:animEffect>
                                  </p:childTnLst>
                                </p:cTn>
                              </p:par>
                              <p:par>
                                <p:cTn id="12" presetID="35" presetClass="path" presetSubtype="0" decel="100000" fill="hold" grpId="1" nodeType="withEffect">
                                  <p:stCondLst>
                                    <p:cond delay="400"/>
                                  </p:stCondLst>
                                  <p:childTnLst>
                                    <p:animMotion origin="layout" path="M -0.05553 0.00023 L 3.65586E-6 0.00023 " pathEditMode="relative" rAng="0" ptsTypes="AA">
                                      <p:cBhvr>
                                        <p:cTn id="13" dur="400" fill="hold"/>
                                        <p:tgtEl>
                                          <p:spTgt spid="134"/>
                                        </p:tgtEl>
                                        <p:attrNameLst>
                                          <p:attrName>ppt_x</p:attrName>
                                          <p:attrName>ppt_y</p:attrName>
                                        </p:attrNameLst>
                                      </p:cBhvr>
                                      <p:rCtr x="2770" y="0"/>
                                    </p:animMotion>
                                  </p:childTnLst>
                                </p:cTn>
                              </p:par>
                              <p:par>
                                <p:cTn id="14" presetID="10" presetClass="entr" presetSubtype="0" fill="hold"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6" presetClass="entr" presetSubtype="42" fill="hold" nodeType="withEffect">
                                  <p:stCondLst>
                                    <p:cond delay="400"/>
                                  </p:stCondLst>
                                  <p:childTnLst>
                                    <p:set>
                                      <p:cBhvr>
                                        <p:cTn id="18" dur="1" fill="hold">
                                          <p:stCondLst>
                                            <p:cond delay="0"/>
                                          </p:stCondLst>
                                        </p:cTn>
                                        <p:tgtEl>
                                          <p:spTgt spid="105"/>
                                        </p:tgtEl>
                                        <p:attrNameLst>
                                          <p:attrName>style.visibility</p:attrName>
                                        </p:attrNameLst>
                                      </p:cBhvr>
                                      <p:to>
                                        <p:strVal val="visible"/>
                                      </p:to>
                                    </p:set>
                                    <p:animEffect transition="in" filter="barn(outHorizontal)">
                                      <p:cBhvr>
                                        <p:cTn id="19" dur="500"/>
                                        <p:tgtEl>
                                          <p:spTgt spid="105"/>
                                        </p:tgtEl>
                                      </p:cBhvr>
                                    </p:animEffect>
                                  </p:childTnLst>
                                </p:cTn>
                              </p:par>
                              <p:par>
                                <p:cTn id="20" presetID="16" presetClass="entr" presetSubtype="37" fill="hold" nodeType="withEffect">
                                  <p:stCondLst>
                                    <p:cond delay="400"/>
                                  </p:stCondLst>
                                  <p:childTnLst>
                                    <p:set>
                                      <p:cBhvr>
                                        <p:cTn id="21" dur="1" fill="hold">
                                          <p:stCondLst>
                                            <p:cond delay="0"/>
                                          </p:stCondLst>
                                        </p:cTn>
                                        <p:tgtEl>
                                          <p:spTgt spid="114"/>
                                        </p:tgtEl>
                                        <p:attrNameLst>
                                          <p:attrName>style.visibility</p:attrName>
                                        </p:attrNameLst>
                                      </p:cBhvr>
                                      <p:to>
                                        <p:strVal val="visible"/>
                                      </p:to>
                                    </p:set>
                                    <p:animEffect transition="in" filter="barn(outVertical)">
                                      <p:cBhvr>
                                        <p:cTn id="22" dur="500"/>
                                        <p:tgtEl>
                                          <p:spTgt spid="114"/>
                                        </p:tgtEl>
                                      </p:cBhvr>
                                    </p:animEffect>
                                  </p:childTnLst>
                                </p:cTn>
                              </p:par>
                              <p:par>
                                <p:cTn id="23" presetID="16" presetClass="entr" presetSubtype="42" fill="hold" nodeType="withEffect">
                                  <p:stCondLst>
                                    <p:cond delay="400"/>
                                  </p:stCondLst>
                                  <p:childTnLst>
                                    <p:set>
                                      <p:cBhvr>
                                        <p:cTn id="24" dur="1" fill="hold">
                                          <p:stCondLst>
                                            <p:cond delay="0"/>
                                          </p:stCondLst>
                                        </p:cTn>
                                        <p:tgtEl>
                                          <p:spTgt spid="129"/>
                                        </p:tgtEl>
                                        <p:attrNameLst>
                                          <p:attrName>style.visibility</p:attrName>
                                        </p:attrNameLst>
                                      </p:cBhvr>
                                      <p:to>
                                        <p:strVal val="visible"/>
                                      </p:to>
                                    </p:set>
                                    <p:animEffect transition="in" filter="barn(outHorizontal)">
                                      <p:cBhvr>
                                        <p:cTn id="25" dur="500"/>
                                        <p:tgtEl>
                                          <p:spTgt spid="129"/>
                                        </p:tgtEl>
                                      </p:cBhvr>
                                    </p:animEffect>
                                  </p:childTnLst>
                                </p:cTn>
                              </p:par>
                              <p:par>
                                <p:cTn id="26" presetID="16" presetClass="entr" presetSubtype="37" fill="hold" nodeType="withEffect">
                                  <p:stCondLst>
                                    <p:cond delay="400"/>
                                  </p:stCondLst>
                                  <p:childTnLst>
                                    <p:set>
                                      <p:cBhvr>
                                        <p:cTn id="27" dur="1" fill="hold">
                                          <p:stCondLst>
                                            <p:cond delay="0"/>
                                          </p:stCondLst>
                                        </p:cTn>
                                        <p:tgtEl>
                                          <p:spTgt spid="130"/>
                                        </p:tgtEl>
                                        <p:attrNameLst>
                                          <p:attrName>style.visibility</p:attrName>
                                        </p:attrNameLst>
                                      </p:cBhvr>
                                      <p:to>
                                        <p:strVal val="visible"/>
                                      </p:to>
                                    </p:set>
                                    <p:animEffect transition="in" filter="barn(outVertical)">
                                      <p:cBhvr>
                                        <p:cTn id="28" dur="500"/>
                                        <p:tgtEl>
                                          <p:spTgt spid="130"/>
                                        </p:tgtEl>
                                      </p:cBhvr>
                                    </p:animEffect>
                                  </p:childTnLst>
                                </p:cTn>
                              </p:par>
                              <p:par>
                                <p:cTn id="29" presetID="16" presetClass="entr" presetSubtype="42" fill="hold" nodeType="withEffect">
                                  <p:stCondLst>
                                    <p:cond delay="400"/>
                                  </p:stCondLst>
                                  <p:childTnLst>
                                    <p:set>
                                      <p:cBhvr>
                                        <p:cTn id="30" dur="1" fill="hold">
                                          <p:stCondLst>
                                            <p:cond delay="0"/>
                                          </p:stCondLst>
                                        </p:cTn>
                                        <p:tgtEl>
                                          <p:spTgt spid="131"/>
                                        </p:tgtEl>
                                        <p:attrNameLst>
                                          <p:attrName>style.visibility</p:attrName>
                                        </p:attrNameLst>
                                      </p:cBhvr>
                                      <p:to>
                                        <p:strVal val="visible"/>
                                      </p:to>
                                    </p:set>
                                    <p:animEffect transition="in" filter="barn(outHorizontal)">
                                      <p:cBhvr>
                                        <p:cTn id="31" dur="500"/>
                                        <p:tgtEl>
                                          <p:spTgt spid="131"/>
                                        </p:tgtEl>
                                      </p:cBhvr>
                                    </p:animEffect>
                                  </p:childTnLst>
                                </p:cTn>
                              </p:par>
                              <p:par>
                                <p:cTn id="32" presetID="16" presetClass="entr" presetSubtype="37" fill="hold" nodeType="withEffect">
                                  <p:stCondLst>
                                    <p:cond delay="400"/>
                                  </p:stCondLst>
                                  <p:childTnLst>
                                    <p:set>
                                      <p:cBhvr>
                                        <p:cTn id="33" dur="1" fill="hold">
                                          <p:stCondLst>
                                            <p:cond delay="0"/>
                                          </p:stCondLst>
                                        </p:cTn>
                                        <p:tgtEl>
                                          <p:spTgt spid="132"/>
                                        </p:tgtEl>
                                        <p:attrNameLst>
                                          <p:attrName>style.visibility</p:attrName>
                                        </p:attrNameLst>
                                      </p:cBhvr>
                                      <p:to>
                                        <p:strVal val="visible"/>
                                      </p:to>
                                    </p:set>
                                    <p:animEffect transition="in" filter="barn(outVertical)">
                                      <p:cBhvr>
                                        <p:cTn id="34" dur="500"/>
                                        <p:tgtEl>
                                          <p:spTgt spid="132"/>
                                        </p:tgtEl>
                                      </p:cBhvr>
                                    </p:animEffect>
                                  </p:childTnLst>
                                </p:cTn>
                              </p:par>
                              <p:par>
                                <p:cTn id="35" presetID="16" presetClass="entr" presetSubtype="42" fill="hold" nodeType="withEffect">
                                  <p:stCondLst>
                                    <p:cond delay="400"/>
                                  </p:stCondLst>
                                  <p:childTnLst>
                                    <p:set>
                                      <p:cBhvr>
                                        <p:cTn id="36" dur="1" fill="hold">
                                          <p:stCondLst>
                                            <p:cond delay="0"/>
                                          </p:stCondLst>
                                        </p:cTn>
                                        <p:tgtEl>
                                          <p:spTgt spid="133"/>
                                        </p:tgtEl>
                                        <p:attrNameLst>
                                          <p:attrName>style.visibility</p:attrName>
                                        </p:attrNameLst>
                                      </p:cBhvr>
                                      <p:to>
                                        <p:strVal val="visible"/>
                                      </p:to>
                                    </p:set>
                                    <p:animEffect transition="in" filter="barn(outHorizontal)">
                                      <p:cBhvr>
                                        <p:cTn id="37" dur="500"/>
                                        <p:tgtEl>
                                          <p:spTgt spid="133"/>
                                        </p:tgtEl>
                                      </p:cBhvr>
                                    </p:animEffect>
                                  </p:childTnLst>
                                </p:cTn>
                              </p:par>
                              <p:par>
                                <p:cTn id="38" presetID="16" presetClass="entr" presetSubtype="37" fill="hold" nodeType="withEffect">
                                  <p:stCondLst>
                                    <p:cond delay="400"/>
                                  </p:stCondLst>
                                  <p:childTnLst>
                                    <p:set>
                                      <p:cBhvr>
                                        <p:cTn id="39" dur="1" fill="hold">
                                          <p:stCondLst>
                                            <p:cond delay="0"/>
                                          </p:stCondLst>
                                        </p:cTn>
                                        <p:tgtEl>
                                          <p:spTgt spid="135"/>
                                        </p:tgtEl>
                                        <p:attrNameLst>
                                          <p:attrName>style.visibility</p:attrName>
                                        </p:attrNameLst>
                                      </p:cBhvr>
                                      <p:to>
                                        <p:strVal val="visible"/>
                                      </p:to>
                                    </p:set>
                                    <p:animEffect transition="in" filter="barn(outVertical)">
                                      <p:cBhvr>
                                        <p:cTn id="40" dur="500"/>
                                        <p:tgtEl>
                                          <p:spTgt spid="135"/>
                                        </p:tgtEl>
                                      </p:cBhvr>
                                    </p:animEffect>
                                  </p:childTnLst>
                                </p:cTn>
                              </p:par>
                              <p:par>
                                <p:cTn id="41" presetID="16" presetClass="entr" presetSubtype="42" fill="hold" nodeType="withEffect">
                                  <p:stCondLst>
                                    <p:cond delay="400"/>
                                  </p:stCondLst>
                                  <p:childTnLst>
                                    <p:set>
                                      <p:cBhvr>
                                        <p:cTn id="42" dur="1" fill="hold">
                                          <p:stCondLst>
                                            <p:cond delay="0"/>
                                          </p:stCondLst>
                                        </p:cTn>
                                        <p:tgtEl>
                                          <p:spTgt spid="136"/>
                                        </p:tgtEl>
                                        <p:attrNameLst>
                                          <p:attrName>style.visibility</p:attrName>
                                        </p:attrNameLst>
                                      </p:cBhvr>
                                      <p:to>
                                        <p:strVal val="visible"/>
                                      </p:to>
                                    </p:set>
                                    <p:animEffect transition="in" filter="barn(outHorizontal)">
                                      <p:cBhvr>
                                        <p:cTn id="43" dur="500"/>
                                        <p:tgtEl>
                                          <p:spTgt spid="136"/>
                                        </p:tgtEl>
                                      </p:cBhvr>
                                    </p:animEffect>
                                  </p:childTnLst>
                                </p:cTn>
                              </p:par>
                              <p:par>
                                <p:cTn id="44" presetID="16" presetClass="entr" presetSubtype="37" fill="hold" nodeType="withEffect">
                                  <p:stCondLst>
                                    <p:cond delay="400"/>
                                  </p:stCondLst>
                                  <p:childTnLst>
                                    <p:set>
                                      <p:cBhvr>
                                        <p:cTn id="45" dur="1" fill="hold">
                                          <p:stCondLst>
                                            <p:cond delay="0"/>
                                          </p:stCondLst>
                                        </p:cTn>
                                        <p:tgtEl>
                                          <p:spTgt spid="137"/>
                                        </p:tgtEl>
                                        <p:attrNameLst>
                                          <p:attrName>style.visibility</p:attrName>
                                        </p:attrNameLst>
                                      </p:cBhvr>
                                      <p:to>
                                        <p:strVal val="visible"/>
                                      </p:to>
                                    </p:set>
                                    <p:animEffect transition="in" filter="barn(outVertical)">
                                      <p:cBhvr>
                                        <p:cTn id="46" dur="500"/>
                                        <p:tgtEl>
                                          <p:spTgt spid="137"/>
                                        </p:tgtEl>
                                      </p:cBhvr>
                                    </p:animEffect>
                                  </p:childTnLst>
                                </p:cTn>
                              </p:par>
                              <p:par>
                                <p:cTn id="47" presetID="16" presetClass="entr" presetSubtype="37" fill="hold" nodeType="withEffect">
                                  <p:stCondLst>
                                    <p:cond delay="400"/>
                                  </p:stCondLst>
                                  <p:childTnLst>
                                    <p:set>
                                      <p:cBhvr>
                                        <p:cTn id="48" dur="1" fill="hold">
                                          <p:stCondLst>
                                            <p:cond delay="0"/>
                                          </p:stCondLst>
                                        </p:cTn>
                                        <p:tgtEl>
                                          <p:spTgt spid="139"/>
                                        </p:tgtEl>
                                        <p:attrNameLst>
                                          <p:attrName>style.visibility</p:attrName>
                                        </p:attrNameLst>
                                      </p:cBhvr>
                                      <p:to>
                                        <p:strVal val="visible"/>
                                      </p:to>
                                    </p:set>
                                    <p:animEffect transition="in" filter="barn(outVertical)">
                                      <p:cBhvr>
                                        <p:cTn id="49" dur="500"/>
                                        <p:tgtEl>
                                          <p:spTgt spid="139"/>
                                        </p:tgtEl>
                                      </p:cBhvr>
                                    </p:animEffect>
                                  </p:childTnLst>
                                </p:cTn>
                              </p:par>
                              <p:par>
                                <p:cTn id="50" presetID="16" presetClass="entr" presetSubtype="42" fill="hold" nodeType="withEffect">
                                  <p:stCondLst>
                                    <p:cond delay="400"/>
                                  </p:stCondLst>
                                  <p:childTnLst>
                                    <p:set>
                                      <p:cBhvr>
                                        <p:cTn id="51" dur="1" fill="hold">
                                          <p:stCondLst>
                                            <p:cond delay="0"/>
                                          </p:stCondLst>
                                        </p:cTn>
                                        <p:tgtEl>
                                          <p:spTgt spid="140"/>
                                        </p:tgtEl>
                                        <p:attrNameLst>
                                          <p:attrName>style.visibility</p:attrName>
                                        </p:attrNameLst>
                                      </p:cBhvr>
                                      <p:to>
                                        <p:strVal val="visible"/>
                                      </p:to>
                                    </p:set>
                                    <p:animEffect transition="in" filter="barn(outHorizontal)">
                                      <p:cBhvr>
                                        <p:cTn id="52" dur="500"/>
                                        <p:tgtEl>
                                          <p:spTgt spid="140"/>
                                        </p:tgtEl>
                                      </p:cBhvr>
                                    </p:animEffect>
                                  </p:childTnLst>
                                </p:cTn>
                              </p:par>
                              <p:par>
                                <p:cTn id="53" presetID="16" presetClass="entr" presetSubtype="37" fill="hold" nodeType="withEffect">
                                  <p:stCondLst>
                                    <p:cond delay="400"/>
                                  </p:stCondLst>
                                  <p:childTnLst>
                                    <p:set>
                                      <p:cBhvr>
                                        <p:cTn id="54" dur="1" fill="hold">
                                          <p:stCondLst>
                                            <p:cond delay="0"/>
                                          </p:stCondLst>
                                        </p:cTn>
                                        <p:tgtEl>
                                          <p:spTgt spid="141"/>
                                        </p:tgtEl>
                                        <p:attrNameLst>
                                          <p:attrName>style.visibility</p:attrName>
                                        </p:attrNameLst>
                                      </p:cBhvr>
                                      <p:to>
                                        <p:strVal val="visible"/>
                                      </p:to>
                                    </p:set>
                                    <p:animEffect transition="in" filter="barn(outVertical)">
                                      <p:cBhvr>
                                        <p:cTn id="55" dur="500"/>
                                        <p:tgtEl>
                                          <p:spTgt spid="141"/>
                                        </p:tgtEl>
                                      </p:cBhvr>
                                    </p:animEffect>
                                  </p:childTnLst>
                                </p:cTn>
                              </p:par>
                              <p:par>
                                <p:cTn id="56" presetID="16" presetClass="entr" presetSubtype="42" fill="hold" nodeType="withEffect">
                                  <p:stCondLst>
                                    <p:cond delay="400"/>
                                  </p:stCondLst>
                                  <p:childTnLst>
                                    <p:set>
                                      <p:cBhvr>
                                        <p:cTn id="57" dur="1" fill="hold">
                                          <p:stCondLst>
                                            <p:cond delay="0"/>
                                          </p:stCondLst>
                                        </p:cTn>
                                        <p:tgtEl>
                                          <p:spTgt spid="142"/>
                                        </p:tgtEl>
                                        <p:attrNameLst>
                                          <p:attrName>style.visibility</p:attrName>
                                        </p:attrNameLst>
                                      </p:cBhvr>
                                      <p:to>
                                        <p:strVal val="visible"/>
                                      </p:to>
                                    </p:set>
                                    <p:animEffect transition="in" filter="barn(outHorizontal)">
                                      <p:cBhvr>
                                        <p:cTn id="58" dur="500"/>
                                        <p:tgtEl>
                                          <p:spTgt spid="142"/>
                                        </p:tgtEl>
                                      </p:cBhvr>
                                    </p:animEffect>
                                  </p:childTnLst>
                                </p:cTn>
                              </p:par>
                              <p:par>
                                <p:cTn id="59" presetID="16" presetClass="entr" presetSubtype="37" fill="hold" nodeType="withEffect">
                                  <p:stCondLst>
                                    <p:cond delay="400"/>
                                  </p:stCondLst>
                                  <p:childTnLst>
                                    <p:set>
                                      <p:cBhvr>
                                        <p:cTn id="60" dur="1" fill="hold">
                                          <p:stCondLst>
                                            <p:cond delay="0"/>
                                          </p:stCondLst>
                                        </p:cTn>
                                        <p:tgtEl>
                                          <p:spTgt spid="143"/>
                                        </p:tgtEl>
                                        <p:attrNameLst>
                                          <p:attrName>style.visibility</p:attrName>
                                        </p:attrNameLst>
                                      </p:cBhvr>
                                      <p:to>
                                        <p:strVal val="visible"/>
                                      </p:to>
                                    </p:set>
                                    <p:animEffect transition="in" filter="barn(outVertical)">
                                      <p:cBhvr>
                                        <p:cTn id="61" dur="500"/>
                                        <p:tgtEl>
                                          <p:spTgt spid="143"/>
                                        </p:tgtEl>
                                      </p:cBhvr>
                                    </p:animEffect>
                                  </p:childTnLst>
                                </p:cTn>
                              </p:par>
                              <p:par>
                                <p:cTn id="62" presetID="16" presetClass="entr" presetSubtype="42" fill="hold" nodeType="withEffect">
                                  <p:stCondLst>
                                    <p:cond delay="400"/>
                                  </p:stCondLst>
                                  <p:childTnLst>
                                    <p:set>
                                      <p:cBhvr>
                                        <p:cTn id="63" dur="1" fill="hold">
                                          <p:stCondLst>
                                            <p:cond delay="0"/>
                                          </p:stCondLst>
                                        </p:cTn>
                                        <p:tgtEl>
                                          <p:spTgt spid="144"/>
                                        </p:tgtEl>
                                        <p:attrNameLst>
                                          <p:attrName>style.visibility</p:attrName>
                                        </p:attrNameLst>
                                      </p:cBhvr>
                                      <p:to>
                                        <p:strVal val="visible"/>
                                      </p:to>
                                    </p:set>
                                    <p:animEffect transition="in" filter="barn(outHorizontal)">
                                      <p:cBhvr>
                                        <p:cTn id="64" dur="500"/>
                                        <p:tgtEl>
                                          <p:spTgt spid="144"/>
                                        </p:tgtEl>
                                      </p:cBhvr>
                                    </p:animEffect>
                                  </p:childTnLst>
                                </p:cTn>
                              </p:par>
                              <p:par>
                                <p:cTn id="65" presetID="16" presetClass="entr" presetSubtype="37" fill="hold" nodeType="withEffect">
                                  <p:stCondLst>
                                    <p:cond delay="400"/>
                                  </p:stCondLst>
                                  <p:childTnLst>
                                    <p:set>
                                      <p:cBhvr>
                                        <p:cTn id="66" dur="1" fill="hold">
                                          <p:stCondLst>
                                            <p:cond delay="0"/>
                                          </p:stCondLst>
                                        </p:cTn>
                                        <p:tgtEl>
                                          <p:spTgt spid="145"/>
                                        </p:tgtEl>
                                        <p:attrNameLst>
                                          <p:attrName>style.visibility</p:attrName>
                                        </p:attrNameLst>
                                      </p:cBhvr>
                                      <p:to>
                                        <p:strVal val="visible"/>
                                      </p:to>
                                    </p:set>
                                    <p:animEffect transition="in" filter="barn(outVertical)">
                                      <p:cBhvr>
                                        <p:cTn id="67" dur="500"/>
                                        <p:tgtEl>
                                          <p:spTgt spid="145"/>
                                        </p:tgtEl>
                                      </p:cBhvr>
                                    </p:animEffect>
                                  </p:childTnLst>
                                </p:cTn>
                              </p:par>
                              <p:par>
                                <p:cTn id="68" presetID="16" presetClass="entr" presetSubtype="42" fill="hold" nodeType="withEffect">
                                  <p:stCondLst>
                                    <p:cond delay="400"/>
                                  </p:stCondLst>
                                  <p:childTnLst>
                                    <p:set>
                                      <p:cBhvr>
                                        <p:cTn id="69" dur="1" fill="hold">
                                          <p:stCondLst>
                                            <p:cond delay="0"/>
                                          </p:stCondLst>
                                        </p:cTn>
                                        <p:tgtEl>
                                          <p:spTgt spid="146"/>
                                        </p:tgtEl>
                                        <p:attrNameLst>
                                          <p:attrName>style.visibility</p:attrName>
                                        </p:attrNameLst>
                                      </p:cBhvr>
                                      <p:to>
                                        <p:strVal val="visible"/>
                                      </p:to>
                                    </p:set>
                                    <p:animEffect transition="in" filter="barn(outHorizontal)">
                                      <p:cBhvr>
                                        <p:cTn id="70" dur="500"/>
                                        <p:tgtEl>
                                          <p:spTgt spid="146"/>
                                        </p:tgtEl>
                                      </p:cBhvr>
                                    </p:animEffect>
                                  </p:childTnLst>
                                </p:cTn>
                              </p:par>
                              <p:par>
                                <p:cTn id="71" presetID="16" presetClass="entr" presetSubtype="37" fill="hold" nodeType="withEffect">
                                  <p:stCondLst>
                                    <p:cond delay="400"/>
                                  </p:stCondLst>
                                  <p:childTnLst>
                                    <p:set>
                                      <p:cBhvr>
                                        <p:cTn id="72" dur="1" fill="hold">
                                          <p:stCondLst>
                                            <p:cond delay="0"/>
                                          </p:stCondLst>
                                        </p:cTn>
                                        <p:tgtEl>
                                          <p:spTgt spid="147"/>
                                        </p:tgtEl>
                                        <p:attrNameLst>
                                          <p:attrName>style.visibility</p:attrName>
                                        </p:attrNameLst>
                                      </p:cBhvr>
                                      <p:to>
                                        <p:strVal val="visible"/>
                                      </p:to>
                                    </p:set>
                                    <p:animEffect transition="in" filter="barn(outVertical)">
                                      <p:cBhvr>
                                        <p:cTn id="73" dur="500"/>
                                        <p:tgtEl>
                                          <p:spTgt spid="147"/>
                                        </p:tgtEl>
                                      </p:cBhvr>
                                    </p:animEffect>
                                  </p:childTnLst>
                                </p:cTn>
                              </p:par>
                              <p:par>
                                <p:cTn id="74" presetID="16" presetClass="entr" presetSubtype="42" fill="hold" nodeType="withEffect">
                                  <p:stCondLst>
                                    <p:cond delay="400"/>
                                  </p:stCondLst>
                                  <p:childTnLst>
                                    <p:set>
                                      <p:cBhvr>
                                        <p:cTn id="75" dur="1" fill="hold">
                                          <p:stCondLst>
                                            <p:cond delay="0"/>
                                          </p:stCondLst>
                                        </p:cTn>
                                        <p:tgtEl>
                                          <p:spTgt spid="148"/>
                                        </p:tgtEl>
                                        <p:attrNameLst>
                                          <p:attrName>style.visibility</p:attrName>
                                        </p:attrNameLst>
                                      </p:cBhvr>
                                      <p:to>
                                        <p:strVal val="visible"/>
                                      </p:to>
                                    </p:set>
                                    <p:animEffect transition="in" filter="barn(outHorizontal)">
                                      <p:cBhvr>
                                        <p:cTn id="76" dur="500"/>
                                        <p:tgtEl>
                                          <p:spTgt spid="148"/>
                                        </p:tgtEl>
                                      </p:cBhvr>
                                    </p:animEffect>
                                  </p:childTnLst>
                                </p:cTn>
                              </p:par>
                              <p:par>
                                <p:cTn id="77" presetID="16" presetClass="entr" presetSubtype="37" fill="hold" nodeType="withEffect">
                                  <p:stCondLst>
                                    <p:cond delay="400"/>
                                  </p:stCondLst>
                                  <p:childTnLst>
                                    <p:set>
                                      <p:cBhvr>
                                        <p:cTn id="78" dur="1" fill="hold">
                                          <p:stCondLst>
                                            <p:cond delay="0"/>
                                          </p:stCondLst>
                                        </p:cTn>
                                        <p:tgtEl>
                                          <p:spTgt spid="149"/>
                                        </p:tgtEl>
                                        <p:attrNameLst>
                                          <p:attrName>style.visibility</p:attrName>
                                        </p:attrNameLst>
                                      </p:cBhvr>
                                      <p:to>
                                        <p:strVal val="visible"/>
                                      </p:to>
                                    </p:set>
                                    <p:animEffect transition="in" filter="barn(outVertical)">
                                      <p:cBhvr>
                                        <p:cTn id="79" dur="500"/>
                                        <p:tgtEl>
                                          <p:spTgt spid="149"/>
                                        </p:tgtEl>
                                      </p:cBhvr>
                                    </p:animEffect>
                                  </p:childTnLst>
                                </p:cTn>
                              </p:par>
                              <p:par>
                                <p:cTn id="80" presetID="16" presetClass="entr" presetSubtype="37" fill="hold" nodeType="withEffect">
                                  <p:stCondLst>
                                    <p:cond delay="400"/>
                                  </p:stCondLst>
                                  <p:childTnLst>
                                    <p:set>
                                      <p:cBhvr>
                                        <p:cTn id="81" dur="1" fill="hold">
                                          <p:stCondLst>
                                            <p:cond delay="0"/>
                                          </p:stCondLst>
                                        </p:cTn>
                                        <p:tgtEl>
                                          <p:spTgt spid="150"/>
                                        </p:tgtEl>
                                        <p:attrNameLst>
                                          <p:attrName>style.visibility</p:attrName>
                                        </p:attrNameLst>
                                      </p:cBhvr>
                                      <p:to>
                                        <p:strVal val="visible"/>
                                      </p:to>
                                    </p:set>
                                    <p:animEffect transition="in" filter="barn(outVertical)">
                                      <p:cBhvr>
                                        <p:cTn id="82" dur="500"/>
                                        <p:tgtEl>
                                          <p:spTgt spid="150"/>
                                        </p:tgtEl>
                                      </p:cBhvr>
                                    </p:animEffect>
                                  </p:childTnLst>
                                </p:cTn>
                              </p:par>
                              <p:par>
                                <p:cTn id="83" presetID="16" presetClass="entr" presetSubtype="42" fill="hold" nodeType="withEffect">
                                  <p:stCondLst>
                                    <p:cond delay="400"/>
                                  </p:stCondLst>
                                  <p:childTnLst>
                                    <p:set>
                                      <p:cBhvr>
                                        <p:cTn id="84" dur="1" fill="hold">
                                          <p:stCondLst>
                                            <p:cond delay="0"/>
                                          </p:stCondLst>
                                        </p:cTn>
                                        <p:tgtEl>
                                          <p:spTgt spid="151"/>
                                        </p:tgtEl>
                                        <p:attrNameLst>
                                          <p:attrName>style.visibility</p:attrName>
                                        </p:attrNameLst>
                                      </p:cBhvr>
                                      <p:to>
                                        <p:strVal val="visible"/>
                                      </p:to>
                                    </p:set>
                                    <p:animEffect transition="in" filter="barn(outHorizontal)">
                                      <p:cBhvr>
                                        <p:cTn id="85" dur="500"/>
                                        <p:tgtEl>
                                          <p:spTgt spid="151"/>
                                        </p:tgtEl>
                                      </p:cBhvr>
                                    </p:animEffect>
                                  </p:childTnLst>
                                </p:cTn>
                              </p:par>
                              <p:par>
                                <p:cTn id="86" presetID="16" presetClass="entr" presetSubtype="37" fill="hold" nodeType="withEffect">
                                  <p:stCondLst>
                                    <p:cond delay="400"/>
                                  </p:stCondLst>
                                  <p:childTnLst>
                                    <p:set>
                                      <p:cBhvr>
                                        <p:cTn id="87" dur="1" fill="hold">
                                          <p:stCondLst>
                                            <p:cond delay="0"/>
                                          </p:stCondLst>
                                        </p:cTn>
                                        <p:tgtEl>
                                          <p:spTgt spid="152"/>
                                        </p:tgtEl>
                                        <p:attrNameLst>
                                          <p:attrName>style.visibility</p:attrName>
                                        </p:attrNameLst>
                                      </p:cBhvr>
                                      <p:to>
                                        <p:strVal val="visible"/>
                                      </p:to>
                                    </p:set>
                                    <p:animEffect transition="in" filter="barn(outVertical)">
                                      <p:cBhvr>
                                        <p:cTn id="88" dur="500"/>
                                        <p:tgtEl>
                                          <p:spTgt spid="152"/>
                                        </p:tgtEl>
                                      </p:cBhvr>
                                    </p:animEffect>
                                  </p:childTnLst>
                                </p:cTn>
                              </p:par>
                              <p:par>
                                <p:cTn id="89" presetID="16" presetClass="entr" presetSubtype="42" fill="hold" nodeType="withEffect">
                                  <p:stCondLst>
                                    <p:cond delay="400"/>
                                  </p:stCondLst>
                                  <p:childTnLst>
                                    <p:set>
                                      <p:cBhvr>
                                        <p:cTn id="90" dur="1" fill="hold">
                                          <p:stCondLst>
                                            <p:cond delay="0"/>
                                          </p:stCondLst>
                                        </p:cTn>
                                        <p:tgtEl>
                                          <p:spTgt spid="153"/>
                                        </p:tgtEl>
                                        <p:attrNameLst>
                                          <p:attrName>style.visibility</p:attrName>
                                        </p:attrNameLst>
                                      </p:cBhvr>
                                      <p:to>
                                        <p:strVal val="visible"/>
                                      </p:to>
                                    </p:set>
                                    <p:animEffect transition="in" filter="barn(outHorizontal)">
                                      <p:cBhvr>
                                        <p:cTn id="91" dur="500"/>
                                        <p:tgtEl>
                                          <p:spTgt spid="153"/>
                                        </p:tgtEl>
                                      </p:cBhvr>
                                    </p:animEffect>
                                  </p:childTnLst>
                                </p:cTn>
                              </p:par>
                              <p:par>
                                <p:cTn id="92" presetID="16" presetClass="entr" presetSubtype="37" fill="hold" nodeType="withEffect">
                                  <p:stCondLst>
                                    <p:cond delay="400"/>
                                  </p:stCondLst>
                                  <p:childTnLst>
                                    <p:set>
                                      <p:cBhvr>
                                        <p:cTn id="93" dur="1" fill="hold">
                                          <p:stCondLst>
                                            <p:cond delay="0"/>
                                          </p:stCondLst>
                                        </p:cTn>
                                        <p:tgtEl>
                                          <p:spTgt spid="154"/>
                                        </p:tgtEl>
                                        <p:attrNameLst>
                                          <p:attrName>style.visibility</p:attrName>
                                        </p:attrNameLst>
                                      </p:cBhvr>
                                      <p:to>
                                        <p:strVal val="visible"/>
                                      </p:to>
                                    </p:set>
                                    <p:animEffect transition="in" filter="barn(outVertical)">
                                      <p:cBhvr>
                                        <p:cTn id="94" dur="500"/>
                                        <p:tgtEl>
                                          <p:spTgt spid="154"/>
                                        </p:tgtEl>
                                      </p:cBhvr>
                                    </p:animEffect>
                                  </p:childTnLst>
                                </p:cTn>
                              </p:par>
                              <p:par>
                                <p:cTn id="95" presetID="16" presetClass="entr" presetSubtype="42" fill="hold" nodeType="withEffect">
                                  <p:stCondLst>
                                    <p:cond delay="400"/>
                                  </p:stCondLst>
                                  <p:childTnLst>
                                    <p:set>
                                      <p:cBhvr>
                                        <p:cTn id="96" dur="1" fill="hold">
                                          <p:stCondLst>
                                            <p:cond delay="0"/>
                                          </p:stCondLst>
                                        </p:cTn>
                                        <p:tgtEl>
                                          <p:spTgt spid="155"/>
                                        </p:tgtEl>
                                        <p:attrNameLst>
                                          <p:attrName>style.visibility</p:attrName>
                                        </p:attrNameLst>
                                      </p:cBhvr>
                                      <p:to>
                                        <p:strVal val="visible"/>
                                      </p:to>
                                    </p:set>
                                    <p:animEffect transition="in" filter="barn(outHorizontal)">
                                      <p:cBhvr>
                                        <p:cTn id="97" dur="500"/>
                                        <p:tgtEl>
                                          <p:spTgt spid="155"/>
                                        </p:tgtEl>
                                      </p:cBhvr>
                                    </p:animEffect>
                                  </p:childTnLst>
                                </p:cTn>
                              </p:par>
                              <p:par>
                                <p:cTn id="98" presetID="16" presetClass="entr" presetSubtype="37" fill="hold" nodeType="withEffect">
                                  <p:stCondLst>
                                    <p:cond delay="400"/>
                                  </p:stCondLst>
                                  <p:childTnLst>
                                    <p:set>
                                      <p:cBhvr>
                                        <p:cTn id="99" dur="1" fill="hold">
                                          <p:stCondLst>
                                            <p:cond delay="0"/>
                                          </p:stCondLst>
                                        </p:cTn>
                                        <p:tgtEl>
                                          <p:spTgt spid="156"/>
                                        </p:tgtEl>
                                        <p:attrNameLst>
                                          <p:attrName>style.visibility</p:attrName>
                                        </p:attrNameLst>
                                      </p:cBhvr>
                                      <p:to>
                                        <p:strVal val="visible"/>
                                      </p:to>
                                    </p:set>
                                    <p:animEffect transition="in" filter="barn(outVertical)">
                                      <p:cBhvr>
                                        <p:cTn id="100" dur="500"/>
                                        <p:tgtEl>
                                          <p:spTgt spid="156"/>
                                        </p:tgtEl>
                                      </p:cBhvr>
                                    </p:animEffect>
                                  </p:childTnLst>
                                </p:cTn>
                              </p:par>
                              <p:par>
                                <p:cTn id="101" presetID="16" presetClass="entr" presetSubtype="42" fill="hold" nodeType="withEffect">
                                  <p:stCondLst>
                                    <p:cond delay="400"/>
                                  </p:stCondLst>
                                  <p:childTnLst>
                                    <p:set>
                                      <p:cBhvr>
                                        <p:cTn id="102" dur="1" fill="hold">
                                          <p:stCondLst>
                                            <p:cond delay="0"/>
                                          </p:stCondLst>
                                        </p:cTn>
                                        <p:tgtEl>
                                          <p:spTgt spid="157"/>
                                        </p:tgtEl>
                                        <p:attrNameLst>
                                          <p:attrName>style.visibility</p:attrName>
                                        </p:attrNameLst>
                                      </p:cBhvr>
                                      <p:to>
                                        <p:strVal val="visible"/>
                                      </p:to>
                                    </p:set>
                                    <p:animEffect transition="in" filter="barn(outHorizontal)">
                                      <p:cBhvr>
                                        <p:cTn id="103" dur="500"/>
                                        <p:tgtEl>
                                          <p:spTgt spid="157"/>
                                        </p:tgtEl>
                                      </p:cBhvr>
                                    </p:animEffect>
                                  </p:childTnLst>
                                </p:cTn>
                              </p:par>
                              <p:par>
                                <p:cTn id="104" presetID="16" presetClass="entr" presetSubtype="37" fill="hold" nodeType="withEffect">
                                  <p:stCondLst>
                                    <p:cond delay="400"/>
                                  </p:stCondLst>
                                  <p:childTnLst>
                                    <p:set>
                                      <p:cBhvr>
                                        <p:cTn id="105" dur="1" fill="hold">
                                          <p:stCondLst>
                                            <p:cond delay="0"/>
                                          </p:stCondLst>
                                        </p:cTn>
                                        <p:tgtEl>
                                          <p:spTgt spid="158"/>
                                        </p:tgtEl>
                                        <p:attrNameLst>
                                          <p:attrName>style.visibility</p:attrName>
                                        </p:attrNameLst>
                                      </p:cBhvr>
                                      <p:to>
                                        <p:strVal val="visible"/>
                                      </p:to>
                                    </p:set>
                                    <p:animEffect transition="in" filter="barn(outVertical)">
                                      <p:cBhvr>
                                        <p:cTn id="106" dur="500"/>
                                        <p:tgtEl>
                                          <p:spTgt spid="158"/>
                                        </p:tgtEl>
                                      </p:cBhvr>
                                    </p:animEffect>
                                  </p:childTnLst>
                                </p:cTn>
                              </p:par>
                              <p:par>
                                <p:cTn id="107" presetID="16" presetClass="entr" presetSubtype="42" fill="hold" nodeType="withEffect">
                                  <p:stCondLst>
                                    <p:cond delay="400"/>
                                  </p:stCondLst>
                                  <p:childTnLst>
                                    <p:set>
                                      <p:cBhvr>
                                        <p:cTn id="108" dur="1" fill="hold">
                                          <p:stCondLst>
                                            <p:cond delay="0"/>
                                          </p:stCondLst>
                                        </p:cTn>
                                        <p:tgtEl>
                                          <p:spTgt spid="159"/>
                                        </p:tgtEl>
                                        <p:attrNameLst>
                                          <p:attrName>style.visibility</p:attrName>
                                        </p:attrNameLst>
                                      </p:cBhvr>
                                      <p:to>
                                        <p:strVal val="visible"/>
                                      </p:to>
                                    </p:set>
                                    <p:animEffect transition="in" filter="barn(outHorizontal)">
                                      <p:cBhvr>
                                        <p:cTn id="109" dur="500"/>
                                        <p:tgtEl>
                                          <p:spTgt spid="159"/>
                                        </p:tgtEl>
                                      </p:cBhvr>
                                    </p:animEffect>
                                  </p:childTnLst>
                                </p:cTn>
                              </p:par>
                              <p:par>
                                <p:cTn id="110" presetID="16" presetClass="entr" presetSubtype="37" fill="hold" nodeType="withEffect">
                                  <p:stCondLst>
                                    <p:cond delay="400"/>
                                  </p:stCondLst>
                                  <p:childTnLst>
                                    <p:set>
                                      <p:cBhvr>
                                        <p:cTn id="111" dur="1" fill="hold">
                                          <p:stCondLst>
                                            <p:cond delay="0"/>
                                          </p:stCondLst>
                                        </p:cTn>
                                        <p:tgtEl>
                                          <p:spTgt spid="160"/>
                                        </p:tgtEl>
                                        <p:attrNameLst>
                                          <p:attrName>style.visibility</p:attrName>
                                        </p:attrNameLst>
                                      </p:cBhvr>
                                      <p:to>
                                        <p:strVal val="visible"/>
                                      </p:to>
                                    </p:set>
                                    <p:animEffect transition="in" filter="barn(outVertical)">
                                      <p:cBhvr>
                                        <p:cTn id="112" dur="500"/>
                                        <p:tgtEl>
                                          <p:spTgt spid="160"/>
                                        </p:tgtEl>
                                      </p:cBhvr>
                                    </p:animEffect>
                                  </p:childTnLst>
                                </p:cTn>
                              </p:par>
                              <p:par>
                                <p:cTn id="113" presetID="16" presetClass="entr" presetSubtype="37" fill="hold" nodeType="withEffect">
                                  <p:stCondLst>
                                    <p:cond delay="400"/>
                                  </p:stCondLst>
                                  <p:childTnLst>
                                    <p:set>
                                      <p:cBhvr>
                                        <p:cTn id="114" dur="1" fill="hold">
                                          <p:stCondLst>
                                            <p:cond delay="0"/>
                                          </p:stCondLst>
                                        </p:cTn>
                                        <p:tgtEl>
                                          <p:spTgt spid="161"/>
                                        </p:tgtEl>
                                        <p:attrNameLst>
                                          <p:attrName>style.visibility</p:attrName>
                                        </p:attrNameLst>
                                      </p:cBhvr>
                                      <p:to>
                                        <p:strVal val="visible"/>
                                      </p:to>
                                    </p:set>
                                    <p:animEffect transition="in" filter="barn(outVertical)">
                                      <p:cBhvr>
                                        <p:cTn id="115" dur="500"/>
                                        <p:tgtEl>
                                          <p:spTgt spid="161"/>
                                        </p:tgtEl>
                                      </p:cBhvr>
                                    </p:animEffect>
                                  </p:childTnLst>
                                </p:cTn>
                              </p:par>
                              <p:par>
                                <p:cTn id="116" presetID="16" presetClass="entr" presetSubtype="42" fill="hold" nodeType="withEffect">
                                  <p:stCondLst>
                                    <p:cond delay="400"/>
                                  </p:stCondLst>
                                  <p:childTnLst>
                                    <p:set>
                                      <p:cBhvr>
                                        <p:cTn id="117" dur="1" fill="hold">
                                          <p:stCondLst>
                                            <p:cond delay="0"/>
                                          </p:stCondLst>
                                        </p:cTn>
                                        <p:tgtEl>
                                          <p:spTgt spid="162"/>
                                        </p:tgtEl>
                                        <p:attrNameLst>
                                          <p:attrName>style.visibility</p:attrName>
                                        </p:attrNameLst>
                                      </p:cBhvr>
                                      <p:to>
                                        <p:strVal val="visible"/>
                                      </p:to>
                                    </p:set>
                                    <p:animEffect transition="in" filter="barn(outHorizontal)">
                                      <p:cBhvr>
                                        <p:cTn id="118" dur="500"/>
                                        <p:tgtEl>
                                          <p:spTgt spid="162"/>
                                        </p:tgtEl>
                                      </p:cBhvr>
                                    </p:animEffect>
                                  </p:childTnLst>
                                </p:cTn>
                              </p:par>
                              <p:par>
                                <p:cTn id="119" presetID="16" presetClass="entr" presetSubtype="37" fill="hold" nodeType="withEffect">
                                  <p:stCondLst>
                                    <p:cond delay="400"/>
                                  </p:stCondLst>
                                  <p:childTnLst>
                                    <p:set>
                                      <p:cBhvr>
                                        <p:cTn id="120" dur="1" fill="hold">
                                          <p:stCondLst>
                                            <p:cond delay="0"/>
                                          </p:stCondLst>
                                        </p:cTn>
                                        <p:tgtEl>
                                          <p:spTgt spid="163"/>
                                        </p:tgtEl>
                                        <p:attrNameLst>
                                          <p:attrName>style.visibility</p:attrName>
                                        </p:attrNameLst>
                                      </p:cBhvr>
                                      <p:to>
                                        <p:strVal val="visible"/>
                                      </p:to>
                                    </p:set>
                                    <p:animEffect transition="in" filter="barn(outVertical)">
                                      <p:cBhvr>
                                        <p:cTn id="121" dur="500"/>
                                        <p:tgtEl>
                                          <p:spTgt spid="163"/>
                                        </p:tgtEl>
                                      </p:cBhvr>
                                    </p:animEffect>
                                  </p:childTnLst>
                                </p:cTn>
                              </p:par>
                              <p:par>
                                <p:cTn id="122" presetID="16" presetClass="entr" presetSubtype="42" fill="hold" nodeType="withEffect">
                                  <p:stCondLst>
                                    <p:cond delay="400"/>
                                  </p:stCondLst>
                                  <p:childTnLst>
                                    <p:set>
                                      <p:cBhvr>
                                        <p:cTn id="123" dur="1" fill="hold">
                                          <p:stCondLst>
                                            <p:cond delay="0"/>
                                          </p:stCondLst>
                                        </p:cTn>
                                        <p:tgtEl>
                                          <p:spTgt spid="164"/>
                                        </p:tgtEl>
                                        <p:attrNameLst>
                                          <p:attrName>style.visibility</p:attrName>
                                        </p:attrNameLst>
                                      </p:cBhvr>
                                      <p:to>
                                        <p:strVal val="visible"/>
                                      </p:to>
                                    </p:set>
                                    <p:animEffect transition="in" filter="barn(outHorizontal)">
                                      <p:cBhvr>
                                        <p:cTn id="124" dur="500"/>
                                        <p:tgtEl>
                                          <p:spTgt spid="164"/>
                                        </p:tgtEl>
                                      </p:cBhvr>
                                    </p:animEffect>
                                  </p:childTnLst>
                                </p:cTn>
                              </p:par>
                              <p:par>
                                <p:cTn id="125" presetID="16" presetClass="entr" presetSubtype="37" fill="hold" nodeType="withEffect">
                                  <p:stCondLst>
                                    <p:cond delay="400"/>
                                  </p:stCondLst>
                                  <p:childTnLst>
                                    <p:set>
                                      <p:cBhvr>
                                        <p:cTn id="126" dur="1" fill="hold">
                                          <p:stCondLst>
                                            <p:cond delay="0"/>
                                          </p:stCondLst>
                                        </p:cTn>
                                        <p:tgtEl>
                                          <p:spTgt spid="165"/>
                                        </p:tgtEl>
                                        <p:attrNameLst>
                                          <p:attrName>style.visibility</p:attrName>
                                        </p:attrNameLst>
                                      </p:cBhvr>
                                      <p:to>
                                        <p:strVal val="visible"/>
                                      </p:to>
                                    </p:set>
                                    <p:animEffect transition="in" filter="barn(outVertical)">
                                      <p:cBhvr>
                                        <p:cTn id="127" dur="500"/>
                                        <p:tgtEl>
                                          <p:spTgt spid="165"/>
                                        </p:tgtEl>
                                      </p:cBhvr>
                                    </p:animEffect>
                                  </p:childTnLst>
                                </p:cTn>
                              </p:par>
                              <p:par>
                                <p:cTn id="128" presetID="16" presetClass="entr" presetSubtype="42" fill="hold" nodeType="withEffect">
                                  <p:stCondLst>
                                    <p:cond delay="400"/>
                                  </p:stCondLst>
                                  <p:childTnLst>
                                    <p:set>
                                      <p:cBhvr>
                                        <p:cTn id="129" dur="1" fill="hold">
                                          <p:stCondLst>
                                            <p:cond delay="0"/>
                                          </p:stCondLst>
                                        </p:cTn>
                                        <p:tgtEl>
                                          <p:spTgt spid="166"/>
                                        </p:tgtEl>
                                        <p:attrNameLst>
                                          <p:attrName>style.visibility</p:attrName>
                                        </p:attrNameLst>
                                      </p:cBhvr>
                                      <p:to>
                                        <p:strVal val="visible"/>
                                      </p:to>
                                    </p:set>
                                    <p:animEffect transition="in" filter="barn(outHorizontal)">
                                      <p:cBhvr>
                                        <p:cTn id="130" dur="500"/>
                                        <p:tgtEl>
                                          <p:spTgt spid="166"/>
                                        </p:tgtEl>
                                      </p:cBhvr>
                                    </p:animEffect>
                                  </p:childTnLst>
                                </p:cTn>
                              </p:par>
                              <p:par>
                                <p:cTn id="131" presetID="16" presetClass="entr" presetSubtype="37" fill="hold" nodeType="withEffect">
                                  <p:stCondLst>
                                    <p:cond delay="400"/>
                                  </p:stCondLst>
                                  <p:childTnLst>
                                    <p:set>
                                      <p:cBhvr>
                                        <p:cTn id="132" dur="1" fill="hold">
                                          <p:stCondLst>
                                            <p:cond delay="0"/>
                                          </p:stCondLst>
                                        </p:cTn>
                                        <p:tgtEl>
                                          <p:spTgt spid="167"/>
                                        </p:tgtEl>
                                        <p:attrNameLst>
                                          <p:attrName>style.visibility</p:attrName>
                                        </p:attrNameLst>
                                      </p:cBhvr>
                                      <p:to>
                                        <p:strVal val="visible"/>
                                      </p:to>
                                    </p:set>
                                    <p:animEffect transition="in" filter="barn(outVertical)">
                                      <p:cBhvr>
                                        <p:cTn id="133" dur="500"/>
                                        <p:tgtEl>
                                          <p:spTgt spid="167"/>
                                        </p:tgtEl>
                                      </p:cBhvr>
                                    </p:animEffect>
                                  </p:childTnLst>
                                </p:cTn>
                              </p:par>
                              <p:par>
                                <p:cTn id="134" presetID="16" presetClass="entr" presetSubtype="42" fill="hold" nodeType="withEffect">
                                  <p:stCondLst>
                                    <p:cond delay="400"/>
                                  </p:stCondLst>
                                  <p:childTnLst>
                                    <p:set>
                                      <p:cBhvr>
                                        <p:cTn id="135" dur="1" fill="hold">
                                          <p:stCondLst>
                                            <p:cond delay="0"/>
                                          </p:stCondLst>
                                        </p:cTn>
                                        <p:tgtEl>
                                          <p:spTgt spid="168"/>
                                        </p:tgtEl>
                                        <p:attrNameLst>
                                          <p:attrName>style.visibility</p:attrName>
                                        </p:attrNameLst>
                                      </p:cBhvr>
                                      <p:to>
                                        <p:strVal val="visible"/>
                                      </p:to>
                                    </p:set>
                                    <p:animEffect transition="in" filter="barn(outHorizontal)">
                                      <p:cBhvr>
                                        <p:cTn id="136" dur="500"/>
                                        <p:tgtEl>
                                          <p:spTgt spid="168"/>
                                        </p:tgtEl>
                                      </p:cBhvr>
                                    </p:animEffect>
                                  </p:childTnLst>
                                </p:cTn>
                              </p:par>
                              <p:par>
                                <p:cTn id="137" presetID="16" presetClass="entr" presetSubtype="37" fill="hold" nodeType="withEffect">
                                  <p:stCondLst>
                                    <p:cond delay="400"/>
                                  </p:stCondLst>
                                  <p:childTnLst>
                                    <p:set>
                                      <p:cBhvr>
                                        <p:cTn id="138" dur="1" fill="hold">
                                          <p:stCondLst>
                                            <p:cond delay="0"/>
                                          </p:stCondLst>
                                        </p:cTn>
                                        <p:tgtEl>
                                          <p:spTgt spid="169"/>
                                        </p:tgtEl>
                                        <p:attrNameLst>
                                          <p:attrName>style.visibility</p:attrName>
                                        </p:attrNameLst>
                                      </p:cBhvr>
                                      <p:to>
                                        <p:strVal val="visible"/>
                                      </p:to>
                                    </p:set>
                                    <p:animEffect transition="in" filter="barn(outVertical)">
                                      <p:cBhvr>
                                        <p:cTn id="139" dur="500"/>
                                        <p:tgtEl>
                                          <p:spTgt spid="169"/>
                                        </p:tgtEl>
                                      </p:cBhvr>
                                    </p:animEffect>
                                  </p:childTnLst>
                                </p:cTn>
                              </p:par>
                              <p:par>
                                <p:cTn id="140" presetID="16" presetClass="entr" presetSubtype="42" fill="hold" nodeType="withEffect">
                                  <p:stCondLst>
                                    <p:cond delay="400"/>
                                  </p:stCondLst>
                                  <p:childTnLst>
                                    <p:set>
                                      <p:cBhvr>
                                        <p:cTn id="141" dur="1" fill="hold">
                                          <p:stCondLst>
                                            <p:cond delay="0"/>
                                          </p:stCondLst>
                                        </p:cTn>
                                        <p:tgtEl>
                                          <p:spTgt spid="170"/>
                                        </p:tgtEl>
                                        <p:attrNameLst>
                                          <p:attrName>style.visibility</p:attrName>
                                        </p:attrNameLst>
                                      </p:cBhvr>
                                      <p:to>
                                        <p:strVal val="visible"/>
                                      </p:to>
                                    </p:set>
                                    <p:animEffect transition="in" filter="barn(outHorizontal)">
                                      <p:cBhvr>
                                        <p:cTn id="142" dur="500"/>
                                        <p:tgtEl>
                                          <p:spTgt spid="170"/>
                                        </p:tgtEl>
                                      </p:cBhvr>
                                    </p:animEffect>
                                  </p:childTnLst>
                                </p:cTn>
                              </p:par>
                              <p:par>
                                <p:cTn id="143" presetID="16" presetClass="entr" presetSubtype="37" fill="hold" nodeType="withEffect">
                                  <p:stCondLst>
                                    <p:cond delay="400"/>
                                  </p:stCondLst>
                                  <p:childTnLst>
                                    <p:set>
                                      <p:cBhvr>
                                        <p:cTn id="144" dur="1" fill="hold">
                                          <p:stCondLst>
                                            <p:cond delay="0"/>
                                          </p:stCondLst>
                                        </p:cTn>
                                        <p:tgtEl>
                                          <p:spTgt spid="171"/>
                                        </p:tgtEl>
                                        <p:attrNameLst>
                                          <p:attrName>style.visibility</p:attrName>
                                        </p:attrNameLst>
                                      </p:cBhvr>
                                      <p:to>
                                        <p:strVal val="visible"/>
                                      </p:to>
                                    </p:set>
                                    <p:animEffect transition="in" filter="barn(outVertical)">
                                      <p:cBhvr>
                                        <p:cTn id="145" dur="500"/>
                                        <p:tgtEl>
                                          <p:spTgt spid="171"/>
                                        </p:tgtEl>
                                      </p:cBhvr>
                                    </p:animEffect>
                                  </p:childTnLst>
                                </p:cTn>
                              </p:par>
                              <p:par>
                                <p:cTn id="146" presetID="16" presetClass="entr" presetSubtype="37" fill="hold" nodeType="withEffect">
                                  <p:stCondLst>
                                    <p:cond delay="400"/>
                                  </p:stCondLst>
                                  <p:childTnLst>
                                    <p:set>
                                      <p:cBhvr>
                                        <p:cTn id="147" dur="1" fill="hold">
                                          <p:stCondLst>
                                            <p:cond delay="0"/>
                                          </p:stCondLst>
                                        </p:cTn>
                                        <p:tgtEl>
                                          <p:spTgt spid="172"/>
                                        </p:tgtEl>
                                        <p:attrNameLst>
                                          <p:attrName>style.visibility</p:attrName>
                                        </p:attrNameLst>
                                      </p:cBhvr>
                                      <p:to>
                                        <p:strVal val="visible"/>
                                      </p:to>
                                    </p:set>
                                    <p:animEffect transition="in" filter="barn(outVertical)">
                                      <p:cBhvr>
                                        <p:cTn id="148" dur="500"/>
                                        <p:tgtEl>
                                          <p:spTgt spid="172"/>
                                        </p:tgtEl>
                                      </p:cBhvr>
                                    </p:animEffect>
                                  </p:childTnLst>
                                </p:cTn>
                              </p:par>
                              <p:par>
                                <p:cTn id="149" presetID="16" presetClass="entr" presetSubtype="42" fill="hold" nodeType="withEffect">
                                  <p:stCondLst>
                                    <p:cond delay="400"/>
                                  </p:stCondLst>
                                  <p:childTnLst>
                                    <p:set>
                                      <p:cBhvr>
                                        <p:cTn id="150" dur="1" fill="hold">
                                          <p:stCondLst>
                                            <p:cond delay="0"/>
                                          </p:stCondLst>
                                        </p:cTn>
                                        <p:tgtEl>
                                          <p:spTgt spid="173"/>
                                        </p:tgtEl>
                                        <p:attrNameLst>
                                          <p:attrName>style.visibility</p:attrName>
                                        </p:attrNameLst>
                                      </p:cBhvr>
                                      <p:to>
                                        <p:strVal val="visible"/>
                                      </p:to>
                                    </p:set>
                                    <p:animEffect transition="in" filter="barn(outHorizontal)">
                                      <p:cBhvr>
                                        <p:cTn id="151" dur="500"/>
                                        <p:tgtEl>
                                          <p:spTgt spid="173"/>
                                        </p:tgtEl>
                                      </p:cBhvr>
                                    </p:animEffect>
                                  </p:childTnLst>
                                </p:cTn>
                              </p:par>
                              <p:par>
                                <p:cTn id="152" presetID="16" presetClass="entr" presetSubtype="42" fill="hold" nodeType="withEffect">
                                  <p:stCondLst>
                                    <p:cond delay="400"/>
                                  </p:stCondLst>
                                  <p:childTnLst>
                                    <p:set>
                                      <p:cBhvr>
                                        <p:cTn id="153" dur="1" fill="hold">
                                          <p:stCondLst>
                                            <p:cond delay="0"/>
                                          </p:stCondLst>
                                        </p:cTn>
                                        <p:tgtEl>
                                          <p:spTgt spid="175"/>
                                        </p:tgtEl>
                                        <p:attrNameLst>
                                          <p:attrName>style.visibility</p:attrName>
                                        </p:attrNameLst>
                                      </p:cBhvr>
                                      <p:to>
                                        <p:strVal val="visible"/>
                                      </p:to>
                                    </p:set>
                                    <p:animEffect transition="in" filter="barn(outHorizontal)">
                                      <p:cBhvr>
                                        <p:cTn id="154" dur="500"/>
                                        <p:tgtEl>
                                          <p:spTgt spid="175"/>
                                        </p:tgtEl>
                                      </p:cBhvr>
                                    </p:animEffect>
                                  </p:childTnLst>
                                </p:cTn>
                              </p:par>
                              <p:par>
                                <p:cTn id="155" presetID="16" presetClass="entr" presetSubtype="42" fill="hold" nodeType="withEffect">
                                  <p:stCondLst>
                                    <p:cond delay="400"/>
                                  </p:stCondLst>
                                  <p:childTnLst>
                                    <p:set>
                                      <p:cBhvr>
                                        <p:cTn id="156" dur="1" fill="hold">
                                          <p:stCondLst>
                                            <p:cond delay="0"/>
                                          </p:stCondLst>
                                        </p:cTn>
                                        <p:tgtEl>
                                          <p:spTgt spid="177"/>
                                        </p:tgtEl>
                                        <p:attrNameLst>
                                          <p:attrName>style.visibility</p:attrName>
                                        </p:attrNameLst>
                                      </p:cBhvr>
                                      <p:to>
                                        <p:strVal val="visible"/>
                                      </p:to>
                                    </p:set>
                                    <p:animEffect transition="in" filter="barn(outHorizontal)">
                                      <p:cBhvr>
                                        <p:cTn id="157" dur="500"/>
                                        <p:tgtEl>
                                          <p:spTgt spid="177"/>
                                        </p:tgtEl>
                                      </p:cBhvr>
                                    </p:animEffect>
                                  </p:childTnLst>
                                </p:cTn>
                              </p:par>
                              <p:par>
                                <p:cTn id="158" presetID="16" presetClass="entr" presetSubtype="42" fill="hold" nodeType="withEffect">
                                  <p:stCondLst>
                                    <p:cond delay="400"/>
                                  </p:stCondLst>
                                  <p:childTnLst>
                                    <p:set>
                                      <p:cBhvr>
                                        <p:cTn id="159" dur="1" fill="hold">
                                          <p:stCondLst>
                                            <p:cond delay="0"/>
                                          </p:stCondLst>
                                        </p:cTn>
                                        <p:tgtEl>
                                          <p:spTgt spid="179"/>
                                        </p:tgtEl>
                                        <p:attrNameLst>
                                          <p:attrName>style.visibility</p:attrName>
                                        </p:attrNameLst>
                                      </p:cBhvr>
                                      <p:to>
                                        <p:strVal val="visible"/>
                                      </p:to>
                                    </p:set>
                                    <p:animEffect transition="in" filter="barn(outHorizontal)">
                                      <p:cBhvr>
                                        <p:cTn id="160" dur="500"/>
                                        <p:tgtEl>
                                          <p:spTgt spid="179"/>
                                        </p:tgtEl>
                                      </p:cBhvr>
                                    </p:animEffect>
                                  </p:childTnLst>
                                </p:cTn>
                              </p:par>
                              <p:par>
                                <p:cTn id="161" presetID="16" presetClass="entr" presetSubtype="42" fill="hold" nodeType="withEffect">
                                  <p:stCondLst>
                                    <p:cond delay="400"/>
                                  </p:stCondLst>
                                  <p:childTnLst>
                                    <p:set>
                                      <p:cBhvr>
                                        <p:cTn id="162" dur="1" fill="hold">
                                          <p:stCondLst>
                                            <p:cond delay="0"/>
                                          </p:stCondLst>
                                        </p:cTn>
                                        <p:tgtEl>
                                          <p:spTgt spid="181"/>
                                        </p:tgtEl>
                                        <p:attrNameLst>
                                          <p:attrName>style.visibility</p:attrName>
                                        </p:attrNameLst>
                                      </p:cBhvr>
                                      <p:to>
                                        <p:strVal val="visible"/>
                                      </p:to>
                                    </p:set>
                                    <p:animEffect transition="in" filter="barn(outHorizontal)">
                                      <p:cBhvr>
                                        <p:cTn id="163"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34" grpId="0"/>
      <p:bldP spid="13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ap">
            <a:extLst>
              <a:ext uri="{FF2B5EF4-FFF2-40B4-BE49-F238E27FC236}">
                <a16:creationId xmlns:a16="http://schemas.microsoft.com/office/drawing/2014/main" id="{3693DD08-7DA5-44E4-B3AA-91519EED6DF2}"/>
              </a:ext>
            </a:extLst>
          </p:cNvPr>
          <p:cNvSpPr>
            <a:spLocks noEditPoints="1"/>
          </p:cNvSpPr>
          <p:nvPr/>
        </p:nvSpPr>
        <p:spPr bwMode="auto">
          <a:xfrm>
            <a:off x="1280938" y="-7938"/>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defTabSz="1218935">
              <a:defRPr/>
            </a:pPr>
            <a:endParaRPr lang="en-US" sz="2400" kern="0">
              <a:solidFill>
                <a:sysClr val="windowText" lastClr="000000"/>
              </a:solidFill>
              <a:latin typeface="Calibri"/>
            </a:endParaRPr>
          </a:p>
        </p:txBody>
      </p:sp>
      <p:pic>
        <p:nvPicPr>
          <p:cNvPr id="37" name="Picture 36"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57" y="53116"/>
            <a:ext cx="10560513" cy="6187346"/>
          </a:xfrm>
          <a:prstGeom prst="rect">
            <a:avLst/>
          </a:prstGeom>
        </p:spPr>
      </p:pic>
      <p:grpSp>
        <p:nvGrpSpPr>
          <p:cNvPr id="2" name="Group 1"/>
          <p:cNvGrpSpPr/>
          <p:nvPr/>
        </p:nvGrpSpPr>
        <p:grpSpPr>
          <a:xfrm>
            <a:off x="88164" y="2193250"/>
            <a:ext cx="3729017" cy="3274755"/>
            <a:chOff x="85578" y="2491391"/>
            <a:chExt cx="3656231" cy="3210836"/>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4177" spc="-412" dirty="0">
                    <a:solidFill>
                      <a:srgbClr val="FFFFFF"/>
                    </a:solidFill>
                    <a:latin typeface="Segoe UI Light"/>
                    <a:cs typeface="Segoe UI Semibold" panose="020B0702040204020203" pitchFamily="34" charset="0"/>
                  </a:rPr>
                  <a:t>42</a:t>
                </a:r>
              </a:p>
            </p:txBody>
          </p:sp>
          <p:sp>
            <p:nvSpPr>
              <p:cNvPr id="40" name="TextBox 39"/>
              <p:cNvSpPr txBox="1"/>
              <p:nvPr/>
            </p:nvSpPr>
            <p:spPr>
              <a:xfrm>
                <a:off x="-2006254" y="4543813"/>
                <a:ext cx="4479778" cy="97597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2856" dirty="0">
                    <a:solidFill>
                      <a:srgbClr val="FFFFFF"/>
                    </a:solidFill>
                    <a:latin typeface="Segoe UI"/>
                    <a:ea typeface="MS PGothic" panose="020B0600070205080204" pitchFamily="34" charset="-128"/>
                    <a:cs typeface="Segoe UI Semilight" panose="020B0402040204020203" pitchFamily="34" charset="0"/>
                  </a:rPr>
                  <a:t>Azure regions</a:t>
                </a:r>
              </a:p>
            </p:txBody>
          </p:sp>
        </p:grpSp>
        <p:sp>
          <p:nvSpPr>
            <p:cNvPr id="41" name="TextBox 40"/>
            <p:cNvSpPr txBox="1"/>
            <p:nvPr/>
          </p:nvSpPr>
          <p:spPr>
            <a:xfrm>
              <a:off x="171498" y="4653450"/>
              <a:ext cx="3228901" cy="1048777"/>
            </a:xfrm>
            <a:prstGeom prst="rect">
              <a:avLst/>
            </a:prstGeom>
            <a:noFill/>
            <a:ln>
              <a:noFill/>
            </a:ln>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836" dirty="0">
                  <a:solidFill>
                    <a:srgbClr val="FFFFFF"/>
                  </a:solidFill>
                  <a:latin typeface="Segoe UI"/>
                  <a:ea typeface="MS PGothic" panose="020B0600070205080204" pitchFamily="34" charset="-128"/>
                  <a:cs typeface="Segoe UI Semibold" panose="020B0702040204020203" pitchFamily="34" charset="0"/>
                </a:rPr>
                <a:t>More than any other cloud provider</a:t>
              </a:r>
            </a:p>
          </p:txBody>
        </p:sp>
      </p:grpSp>
      <p:sp>
        <p:nvSpPr>
          <p:cNvPr id="42" name="Oval 41"/>
          <p:cNvSpPr/>
          <p:nvPr/>
        </p:nvSpPr>
        <p:spPr bwMode="auto">
          <a:xfrm>
            <a:off x="9747702" y="286647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0003966" y="167017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p:cNvSpPr/>
          <p:nvPr/>
        </p:nvSpPr>
        <p:spPr bwMode="auto">
          <a:xfrm>
            <a:off x="10074323" y="11350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8943403" y="2016229"/>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9246141" y="217598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6775902" y="141624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6348313" y="137460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4912055" y="33448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3474531" y="1639224"/>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3248000" y="166985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3340583" y="1331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010582" y="125379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800966" y="130364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006816" y="194952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415946" y="1659280"/>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10890702" y="121558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10638114" y="159688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11500302" y="400037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p:cNvSpPr/>
          <p:nvPr/>
        </p:nvSpPr>
        <p:spPr bwMode="auto">
          <a:xfrm>
            <a:off x="11238952" y="42835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9852597" y="1992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2983317" y="1563347"/>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9032044" y="25142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3565073" y="177362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3662829" y="15940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6281573" y="111081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2108" y="15403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p:cNvGrpSpPr/>
          <p:nvPr/>
        </p:nvGrpSpPr>
        <p:grpSpPr>
          <a:xfrm>
            <a:off x="274538" y="5871048"/>
            <a:ext cx="11217059" cy="979014"/>
            <a:chOff x="269294" y="5831581"/>
            <a:chExt cx="11218650" cy="989837"/>
          </a:xfrm>
          <a:solidFill>
            <a:srgbClr val="008272"/>
          </a:solidFill>
        </p:grpSpPr>
        <p:sp>
          <p:nvSpPr>
            <p:cNvPr id="74" name="TextBox 73"/>
            <p:cNvSpPr txBox="1"/>
            <p:nvPr/>
          </p:nvSpPr>
          <p:spPr>
            <a:xfrm>
              <a:off x="269294" y="5852140"/>
              <a:ext cx="5264838" cy="775346"/>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RECENTLY LAUNCHED: </a:t>
              </a:r>
            </a:p>
            <a:p>
              <a:pPr defTabSz="932509">
                <a:lnSpc>
                  <a:spcPct val="90000"/>
                </a:lnSpc>
                <a:spcBef>
                  <a:spcPts val="300"/>
                </a:spcBef>
                <a:defRPr/>
              </a:pPr>
              <a:r>
                <a:rPr lang="en-US" sz="1224" dirty="0">
                  <a:solidFill>
                    <a:srgbClr val="FFFFFF"/>
                  </a:solidFill>
                  <a:latin typeface="Segoe UI"/>
                </a:rPr>
                <a:t>US Gov: US Gov Texas and US Gov Arizona </a:t>
              </a:r>
            </a:p>
          </p:txBody>
        </p:sp>
        <p:sp>
          <p:nvSpPr>
            <p:cNvPr id="75" name="TextBox 74"/>
            <p:cNvSpPr txBox="1"/>
            <p:nvPr/>
          </p:nvSpPr>
          <p:spPr>
            <a:xfrm>
              <a:off x="6024749" y="5831581"/>
              <a:ext cx="5463195" cy="989837"/>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solidFill>
                    <a:srgbClr val="FFFFFF"/>
                  </a:solidFill>
                  <a:latin typeface="Segoe UI Semibold" panose="020B0702040204020203" pitchFamily="34" charset="0"/>
                  <a:cs typeface="Segoe UI Semibold" panose="020B0702040204020203" pitchFamily="34" charset="0"/>
                </a:rPr>
                <a:t>NEWLY ANNOUNCED: </a:t>
              </a:r>
            </a:p>
            <a:p>
              <a:pPr defTabSz="932509">
                <a:lnSpc>
                  <a:spcPct val="90000"/>
                </a:lnSpc>
                <a:spcBef>
                  <a:spcPts val="300"/>
                </a:spcBef>
                <a:defRPr/>
              </a:pPr>
              <a:r>
                <a:rPr lang="en-US" sz="1224" dirty="0">
                  <a:solidFill>
                    <a:srgbClr val="FFFFFF"/>
                  </a:solidFill>
                  <a:latin typeface="Segoe UI"/>
                </a:rPr>
                <a:t>France: France Central and France South</a:t>
              </a:r>
            </a:p>
            <a:p>
              <a:pPr defTabSz="932509">
                <a:lnSpc>
                  <a:spcPct val="90000"/>
                </a:lnSpc>
                <a:spcBef>
                  <a:spcPts val="300"/>
                </a:spcBef>
                <a:defRPr/>
              </a:pPr>
              <a:r>
                <a:rPr lang="en-US" sz="1224" dirty="0">
                  <a:solidFill>
                    <a:srgbClr val="FFFFFF"/>
                  </a:solidFill>
                  <a:latin typeface="Segoe UI"/>
                </a:rPr>
                <a:t>Africa: South Africa North and South Africa West</a:t>
              </a:r>
            </a:p>
          </p:txBody>
        </p:sp>
      </p:grpSp>
      <p:sp>
        <p:nvSpPr>
          <p:cNvPr id="70" name="Oval 69">
            <a:extLst>
              <a:ext uri="{FF2B5EF4-FFF2-40B4-BE49-F238E27FC236}">
                <a16:creationId xmlns:a16="http://schemas.microsoft.com/office/drawing/2014/main" id="{390DFB9F-5708-4A15-9005-E0A3B3B0B0B8}"/>
              </a:ext>
            </a:extLst>
          </p:cNvPr>
          <p:cNvSpPr/>
          <p:nvPr/>
        </p:nvSpPr>
        <p:spPr bwMode="auto">
          <a:xfrm>
            <a:off x="7305853" y="373559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D4F24831-E233-44E6-A50A-F37658F46779}"/>
              </a:ext>
            </a:extLst>
          </p:cNvPr>
          <p:cNvSpPr/>
          <p:nvPr/>
        </p:nvSpPr>
        <p:spPr bwMode="auto">
          <a:xfrm>
            <a:off x="7129081" y="39275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a:extLst>
              <a:ext uri="{FF2B5EF4-FFF2-40B4-BE49-F238E27FC236}">
                <a16:creationId xmlns:a16="http://schemas.microsoft.com/office/drawing/2014/main" id="{11290D4B-2D12-4D3C-B106-A77209BB3A8C}"/>
              </a:ext>
            </a:extLst>
          </p:cNvPr>
          <p:cNvPicPr>
            <a:picLocks noChangeAspect="1"/>
          </p:cNvPicPr>
          <p:nvPr/>
        </p:nvPicPr>
        <p:blipFill>
          <a:blip r:embed="rId4"/>
          <a:stretch>
            <a:fillRect/>
          </a:stretch>
        </p:blipFill>
        <p:spPr>
          <a:xfrm>
            <a:off x="9771298" y="5204818"/>
            <a:ext cx="1828800" cy="643853"/>
          </a:xfrm>
          <a:prstGeom prst="rect">
            <a:avLst/>
          </a:prstGeom>
        </p:spPr>
      </p:pic>
    </p:spTree>
    <p:extLst>
      <p:ext uri="{BB962C8B-B14F-4D97-AF65-F5344CB8AC3E}">
        <p14:creationId xmlns:p14="http://schemas.microsoft.com/office/powerpoint/2010/main" val="1730404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10" presetClass="entr" presetSubtype="0" fill="hold" grpId="0" nodeType="withEffect">
                                  <p:stCondLst>
                                    <p:cond delay="38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42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par>
                          <p:cTn id="89" fill="hold">
                            <p:stCondLst>
                              <p:cond delay="1050"/>
                            </p:stCondLst>
                            <p:childTnLst>
                              <p:par>
                                <p:cTn id="90" presetID="47" presetClass="entr" presetSubtype="0"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anim calcmode="lin" valueType="num">
                                      <p:cBhvr>
                                        <p:cTn id="93" dur="500" fill="hold"/>
                                        <p:tgtEl>
                                          <p:spTgt spid="73"/>
                                        </p:tgtEl>
                                        <p:attrNameLst>
                                          <p:attrName>ppt_x</p:attrName>
                                        </p:attrNameLst>
                                      </p:cBhvr>
                                      <p:tavLst>
                                        <p:tav tm="0">
                                          <p:val>
                                            <p:strVal val="#ppt_x"/>
                                          </p:val>
                                        </p:tav>
                                        <p:tav tm="100000">
                                          <p:val>
                                            <p:strVal val="#ppt_x"/>
                                          </p:val>
                                        </p:tav>
                                      </p:tavLst>
                                    </p:anim>
                                    <p:anim calcmode="lin" valueType="num">
                                      <p:cBhvr>
                                        <p:cTn id="94" dur="5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70" grpId="0" animBg="1"/>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a:spLocks noGrp="1"/>
          </p:cNvSpPr>
          <p:nvPr>
            <p:ph type="title"/>
          </p:nvPr>
        </p:nvSpPr>
        <p:spPr/>
        <p:txBody>
          <a:bodyPr/>
          <a:lstStyle/>
          <a:p>
            <a:r>
              <a:rPr lang="en-US"/>
              <a:t>Comply with industry and regional requirements</a:t>
            </a:r>
          </a:p>
        </p:txBody>
      </p:sp>
      <p:pic>
        <p:nvPicPr>
          <p:cNvPr id="20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622689" y="4430041"/>
            <a:ext cx="624352" cy="556190"/>
          </a:xfrm>
          <a:prstGeom prst="rect">
            <a:avLst/>
          </a:prstGeom>
        </p:spPr>
      </p:pic>
      <p:sp>
        <p:nvSpPr>
          <p:cNvPr id="204" name="Rectangle 203"/>
          <p:cNvSpPr/>
          <p:nvPr/>
        </p:nvSpPr>
        <p:spPr>
          <a:xfrm>
            <a:off x="5518785" y="5010977"/>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206" name="Rectangle 205"/>
          <p:cNvSpPr/>
          <p:nvPr/>
        </p:nvSpPr>
        <p:spPr>
          <a:xfrm>
            <a:off x="9969770"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207" name="Picture 20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18627" y="4488542"/>
            <a:ext cx="439189" cy="439189"/>
          </a:xfrm>
          <a:prstGeom prst="rect">
            <a:avLst/>
          </a:prstGeom>
        </p:spPr>
      </p:pic>
      <p:pic>
        <p:nvPicPr>
          <p:cNvPr id="209" name="Picture 208"/>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1700" y="4593127"/>
            <a:ext cx="570289" cy="230018"/>
          </a:xfrm>
          <a:prstGeom prst="rect">
            <a:avLst/>
          </a:prstGeom>
        </p:spPr>
      </p:pic>
      <p:sp>
        <p:nvSpPr>
          <p:cNvPr id="210" name="Rectangle 209"/>
          <p:cNvSpPr/>
          <p:nvPr/>
        </p:nvSpPr>
        <p:spPr>
          <a:xfrm>
            <a:off x="7149852" y="5010977"/>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212" name="Picture 2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10518" y="1907842"/>
            <a:ext cx="540176" cy="541318"/>
          </a:xfrm>
          <a:prstGeom prst="rect">
            <a:avLst/>
          </a:prstGeom>
        </p:spPr>
      </p:pic>
      <p:sp>
        <p:nvSpPr>
          <p:cNvPr id="213" name="Rectangle 212"/>
          <p:cNvSpPr/>
          <p:nvPr/>
        </p:nvSpPr>
        <p:spPr>
          <a:xfrm>
            <a:off x="891347" y="2606755"/>
            <a:ext cx="57852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27001</a:t>
            </a:r>
          </a:p>
        </p:txBody>
      </p:sp>
      <p:pic>
        <p:nvPicPr>
          <p:cNvPr id="217" name="Picture 2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424208" y="1909983"/>
            <a:ext cx="586614" cy="537038"/>
          </a:xfrm>
          <a:prstGeom prst="rect">
            <a:avLst/>
          </a:prstGeom>
        </p:spPr>
      </p:pic>
      <p:sp>
        <p:nvSpPr>
          <p:cNvPr id="218" name="Rectangle 217"/>
          <p:cNvSpPr/>
          <p:nvPr/>
        </p:nvSpPr>
        <p:spPr>
          <a:xfrm>
            <a:off x="5336911"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22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652"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2067334"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223" name="Picture 22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675592" y="2026306"/>
            <a:ext cx="793853" cy="304393"/>
          </a:xfrm>
          <a:prstGeom prst="rect">
            <a:avLst/>
          </a:prstGeom>
        </p:spPr>
      </p:pic>
      <p:sp>
        <p:nvSpPr>
          <p:cNvPr id="224" name="Rectangle 223"/>
          <p:cNvSpPr/>
          <p:nvPr/>
        </p:nvSpPr>
        <p:spPr>
          <a:xfrm>
            <a:off x="8650247"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226" name="Picture 225"/>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48078" y="5828770"/>
            <a:ext cx="660412" cy="216137"/>
          </a:xfrm>
          <a:prstGeom prst="rect">
            <a:avLst/>
          </a:prstGeom>
        </p:spPr>
      </p:pic>
      <p:sp>
        <p:nvSpPr>
          <p:cNvPr id="227" name="Rectangle 226"/>
          <p:cNvSpPr/>
          <p:nvPr/>
        </p:nvSpPr>
        <p:spPr>
          <a:xfrm>
            <a:off x="4563476" y="6308178"/>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229" name="Rectangle 228"/>
          <p:cNvSpPr/>
          <p:nvPr/>
        </p:nvSpPr>
        <p:spPr>
          <a:xfrm>
            <a:off x="2237828" y="6308178"/>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230" name="Picture 229"/>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354781" y="5753985"/>
            <a:ext cx="365708" cy="365707"/>
          </a:xfrm>
          <a:prstGeom prst="rect">
            <a:avLst/>
          </a:prstGeom>
        </p:spPr>
      </p:pic>
      <p:sp>
        <p:nvSpPr>
          <p:cNvPr id="232" name="Rectangle 231"/>
          <p:cNvSpPr/>
          <p:nvPr/>
        </p:nvSpPr>
        <p:spPr>
          <a:xfrm>
            <a:off x="5228138" y="6308154"/>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233" name="Picture 232"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4173" y="5778490"/>
            <a:ext cx="479352" cy="316693"/>
          </a:xfrm>
          <a:prstGeom prst="rect">
            <a:avLst/>
          </a:prstGeom>
          <a:noFill/>
          <a:ln>
            <a:noFill/>
          </a:ln>
        </p:spPr>
      </p:pic>
      <p:pic>
        <p:nvPicPr>
          <p:cNvPr id="235" name="Picture 234"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4875917" y="4591458"/>
            <a:ext cx="562530" cy="233357"/>
          </a:xfrm>
          <a:prstGeom prst="rect">
            <a:avLst/>
          </a:prstGeom>
          <a:noFill/>
          <a:ln>
            <a:noFill/>
          </a:ln>
        </p:spPr>
      </p:pic>
      <p:sp>
        <p:nvSpPr>
          <p:cNvPr id="236" name="Rectangle 235"/>
          <p:cNvSpPr/>
          <p:nvPr/>
        </p:nvSpPr>
        <p:spPr>
          <a:xfrm>
            <a:off x="4773561" y="5073750"/>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238" name="Picture 237"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5257" y="5714547"/>
            <a:ext cx="486587" cy="444584"/>
          </a:xfrm>
          <a:prstGeom prst="rect">
            <a:avLst/>
          </a:prstGeom>
          <a:noFill/>
          <a:ln>
            <a:noFill/>
          </a:ln>
        </p:spPr>
      </p:pic>
      <p:sp>
        <p:nvSpPr>
          <p:cNvPr id="239" name="Rectangle 238"/>
          <p:cNvSpPr/>
          <p:nvPr/>
        </p:nvSpPr>
        <p:spPr>
          <a:xfrm>
            <a:off x="5873594" y="6308178"/>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24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402952" y="5715662"/>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Rectangle 241"/>
          <p:cNvSpPr/>
          <p:nvPr/>
        </p:nvSpPr>
        <p:spPr>
          <a:xfrm>
            <a:off x="3313649" y="6308179"/>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244" name="Rectangle 243"/>
          <p:cNvSpPr/>
          <p:nvPr/>
        </p:nvSpPr>
        <p:spPr>
          <a:xfrm>
            <a:off x="1456151" y="6308153"/>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245" name="Picture 24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602670" y="5741233"/>
            <a:ext cx="564538" cy="391207"/>
          </a:xfrm>
          <a:prstGeom prst="rect">
            <a:avLst/>
          </a:prstGeom>
        </p:spPr>
      </p:pic>
      <p:sp>
        <p:nvSpPr>
          <p:cNvPr id="247" name="Rectangle 246"/>
          <p:cNvSpPr/>
          <p:nvPr/>
        </p:nvSpPr>
        <p:spPr>
          <a:xfrm>
            <a:off x="7280595" y="6308178"/>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248" name="Picture 247"/>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7321635" y="5736629"/>
            <a:ext cx="424174" cy="400420"/>
          </a:xfrm>
          <a:prstGeom prst="rect">
            <a:avLst/>
          </a:prstGeom>
        </p:spPr>
      </p:pic>
      <p:pic>
        <p:nvPicPr>
          <p:cNvPr id="250" name="Picture 249"/>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865587" y="5805548"/>
            <a:ext cx="437874" cy="262583"/>
          </a:xfrm>
          <a:prstGeom prst="rect">
            <a:avLst/>
          </a:prstGeom>
        </p:spPr>
      </p:pic>
      <p:sp>
        <p:nvSpPr>
          <p:cNvPr id="251" name="Rectangle 250"/>
          <p:cNvSpPr/>
          <p:nvPr/>
        </p:nvSpPr>
        <p:spPr>
          <a:xfrm>
            <a:off x="743551" y="6308179"/>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253" name="Picture 252"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7893829" y="5762431"/>
            <a:ext cx="396376" cy="348809"/>
          </a:xfrm>
          <a:prstGeom prst="rect">
            <a:avLst/>
          </a:prstGeom>
          <a:noFill/>
          <a:ln>
            <a:noFill/>
          </a:ln>
        </p:spPr>
      </p:pic>
      <p:sp>
        <p:nvSpPr>
          <p:cNvPr id="254" name="Rectangle 253"/>
          <p:cNvSpPr/>
          <p:nvPr/>
        </p:nvSpPr>
        <p:spPr>
          <a:xfrm>
            <a:off x="7770634" y="6308153"/>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256" name="Picture 255"/>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1636133" y="4443216"/>
            <a:ext cx="529842" cy="529842"/>
          </a:xfrm>
          <a:prstGeom prst="rect">
            <a:avLst/>
          </a:prstGeom>
        </p:spPr>
      </p:pic>
      <p:sp>
        <p:nvSpPr>
          <p:cNvPr id="257" name="Rectangle 256"/>
          <p:cNvSpPr/>
          <p:nvPr/>
        </p:nvSpPr>
        <p:spPr>
          <a:xfrm>
            <a:off x="1570145" y="5107218"/>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259" name="Rectangle 258"/>
          <p:cNvSpPr/>
          <p:nvPr/>
        </p:nvSpPr>
        <p:spPr>
          <a:xfrm>
            <a:off x="3993809" y="5029755"/>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260" name="Picture 259"/>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7346" y="4564464"/>
            <a:ext cx="580606" cy="287345"/>
          </a:xfrm>
          <a:prstGeom prst="rect">
            <a:avLst/>
          </a:prstGeom>
        </p:spPr>
      </p:pic>
      <p:sp>
        <p:nvSpPr>
          <p:cNvPr id="262" name="Rectangle 261"/>
          <p:cNvSpPr/>
          <p:nvPr/>
        </p:nvSpPr>
        <p:spPr>
          <a:xfrm>
            <a:off x="6657760" y="6313487"/>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263" name="Picture 262"/>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6727475" y="5741945"/>
            <a:ext cx="509275" cy="389790"/>
          </a:xfrm>
          <a:prstGeom prst="rect">
            <a:avLst/>
          </a:prstGeom>
        </p:spPr>
      </p:pic>
      <p:pic>
        <p:nvPicPr>
          <p:cNvPr id="265" name="Picture 264"/>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1077" y="4502286"/>
            <a:ext cx="618456" cy="411701"/>
          </a:xfrm>
          <a:prstGeom prst="rect">
            <a:avLst/>
          </a:prstGeom>
        </p:spPr>
      </p:pic>
      <p:sp>
        <p:nvSpPr>
          <p:cNvPr id="266" name="Rectangle 265"/>
          <p:cNvSpPr/>
          <p:nvPr/>
        </p:nvSpPr>
        <p:spPr>
          <a:xfrm>
            <a:off x="3129701" y="5106677"/>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268"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10756807" y="4484563"/>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269" name="Rectangle 268"/>
          <p:cNvSpPr/>
          <p:nvPr/>
        </p:nvSpPr>
        <p:spPr>
          <a:xfrm>
            <a:off x="10603498"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GLBA</a:t>
            </a:r>
          </a:p>
        </p:txBody>
      </p:sp>
      <p:sp>
        <p:nvSpPr>
          <p:cNvPr id="271" name="Rectangle 270"/>
          <p:cNvSpPr/>
          <p:nvPr/>
        </p:nvSpPr>
        <p:spPr>
          <a:xfrm>
            <a:off x="8517931" y="6308178"/>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272" name="Picture 271"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8412713" y="5712982"/>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274" name="Rectangle 273"/>
          <p:cNvSpPr/>
          <p:nvPr/>
        </p:nvSpPr>
        <p:spPr>
          <a:xfrm>
            <a:off x="834435" y="5045639"/>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27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092" y="4513120"/>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155208" y="4493957"/>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278" name="Rectangle 277"/>
          <p:cNvSpPr/>
          <p:nvPr/>
        </p:nvSpPr>
        <p:spPr>
          <a:xfrm>
            <a:off x="8205144" y="5073750"/>
            <a:ext cx="756845"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MARS-E</a:t>
            </a:r>
          </a:p>
        </p:txBody>
      </p:sp>
      <p:sp>
        <p:nvSpPr>
          <p:cNvPr id="280" name="Rectangle 279"/>
          <p:cNvSpPr/>
          <p:nvPr/>
        </p:nvSpPr>
        <p:spPr>
          <a:xfrm>
            <a:off x="11533847" y="5073748"/>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281"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436587" y="4585335"/>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283" name="Rectangle 282"/>
          <p:cNvSpPr/>
          <p:nvPr/>
        </p:nvSpPr>
        <p:spPr>
          <a:xfrm>
            <a:off x="3921016" y="6308178"/>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284" name="Picture 283"/>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3274" y="5749596"/>
            <a:ext cx="517807" cy="374486"/>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03597" y="1909983"/>
            <a:ext cx="586614" cy="537038"/>
          </a:xfrm>
          <a:prstGeom prst="rect">
            <a:avLst/>
          </a:prstGeom>
        </p:spPr>
      </p:pic>
      <p:sp>
        <p:nvSpPr>
          <p:cNvPr id="287" name="Rectangle 286"/>
          <p:cNvSpPr/>
          <p:nvPr/>
        </p:nvSpPr>
        <p:spPr>
          <a:xfrm>
            <a:off x="6416299"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2 Type 2</a:t>
            </a:r>
          </a:p>
        </p:txBody>
      </p:sp>
      <p:pic>
        <p:nvPicPr>
          <p:cNvPr id="289" name="Picture 28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582985" y="1909983"/>
            <a:ext cx="586614" cy="537038"/>
          </a:xfrm>
          <a:prstGeom prst="rect">
            <a:avLst/>
          </a:prstGeom>
        </p:spPr>
      </p:pic>
      <p:sp>
        <p:nvSpPr>
          <p:cNvPr id="290" name="Rectangle 289"/>
          <p:cNvSpPr/>
          <p:nvPr/>
        </p:nvSpPr>
        <p:spPr>
          <a:xfrm>
            <a:off x="7495688"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292"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10351360" y="582325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293" name="Rectangle 292"/>
          <p:cNvSpPr/>
          <p:nvPr/>
        </p:nvSpPr>
        <p:spPr>
          <a:xfrm>
            <a:off x="10198210" y="6308178"/>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295" name="Rectangle 294"/>
          <p:cNvSpPr/>
          <p:nvPr/>
        </p:nvSpPr>
        <p:spPr>
          <a:xfrm>
            <a:off x="2300941" y="5106678"/>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296"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6974" y="4577635"/>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9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2560" y="5713762"/>
            <a:ext cx="310561" cy="446156"/>
          </a:xfrm>
          <a:prstGeom prst="rect">
            <a:avLst/>
          </a:prstGeom>
        </p:spPr>
      </p:pic>
      <p:sp>
        <p:nvSpPr>
          <p:cNvPr id="299" name="Rectangle 298"/>
          <p:cNvSpPr/>
          <p:nvPr/>
        </p:nvSpPr>
        <p:spPr>
          <a:xfrm>
            <a:off x="10903618" y="6308179"/>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a:solidFill>
                  <a:srgbClr val="505050"/>
                </a:solidFill>
                <a:latin typeface="Segoe UI Semilight"/>
              </a:rPr>
              <a:t>Shield</a:t>
            </a:r>
          </a:p>
        </p:txBody>
      </p:sp>
      <p:pic>
        <p:nvPicPr>
          <p:cNvPr id="30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4634"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02" name="Rectangle 301"/>
          <p:cNvSpPr/>
          <p:nvPr/>
        </p:nvSpPr>
        <p:spPr>
          <a:xfrm>
            <a:off x="4324316"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22301</a:t>
            </a:r>
          </a:p>
        </p:txBody>
      </p:sp>
      <p:sp>
        <p:nvSpPr>
          <p:cNvPr id="304" name="Rectangle 303"/>
          <p:cNvSpPr/>
          <p:nvPr/>
        </p:nvSpPr>
        <p:spPr>
          <a:xfrm>
            <a:off x="9730823" y="6308179"/>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305" name="Picture 304"/>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9728400" y="5816262"/>
            <a:ext cx="433967" cy="241155"/>
          </a:xfrm>
          <a:prstGeom prst="rect">
            <a:avLst/>
          </a:prstGeom>
        </p:spPr>
      </p:pic>
      <p:sp>
        <p:nvSpPr>
          <p:cNvPr id="307" name="Rectangle 306"/>
          <p:cNvSpPr/>
          <p:nvPr/>
        </p:nvSpPr>
        <p:spPr>
          <a:xfrm>
            <a:off x="11350381" y="630784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308" name="Picture 307"/>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34406" y="5738907"/>
            <a:ext cx="410746" cy="395864"/>
          </a:xfrm>
          <a:prstGeom prst="rect">
            <a:avLst/>
          </a:prstGeom>
        </p:spPr>
      </p:pic>
      <p:sp>
        <p:nvSpPr>
          <p:cNvPr id="310" name="Rectangle 309"/>
          <p:cNvSpPr/>
          <p:nvPr/>
        </p:nvSpPr>
        <p:spPr>
          <a:xfrm>
            <a:off x="9163467" y="6308179"/>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311" name="Picture 310"/>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9228913" y="5744040"/>
            <a:ext cx="335889" cy="385599"/>
          </a:xfrm>
          <a:prstGeom prst="rect">
            <a:avLst/>
          </a:prstGeom>
        </p:spPr>
      </p:pic>
      <p:pic>
        <p:nvPicPr>
          <p:cNvPr id="313" name="Picture 31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988658" y="2026306"/>
            <a:ext cx="793853" cy="304393"/>
          </a:xfrm>
          <a:prstGeom prst="rect">
            <a:avLst/>
          </a:prstGeom>
        </p:spPr>
      </p:pic>
      <p:sp>
        <p:nvSpPr>
          <p:cNvPr id="314" name="Rectangle 313"/>
          <p:cNvSpPr/>
          <p:nvPr/>
        </p:nvSpPr>
        <p:spPr>
          <a:xfrm>
            <a:off x="9963314"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316" name="Picture 31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301728" y="2026307"/>
            <a:ext cx="793853" cy="304393"/>
          </a:xfrm>
          <a:prstGeom prst="rect">
            <a:avLst/>
          </a:prstGeom>
        </p:spPr>
      </p:pic>
      <p:sp>
        <p:nvSpPr>
          <p:cNvPr id="317" name="Rectangle 316"/>
          <p:cNvSpPr/>
          <p:nvPr/>
        </p:nvSpPr>
        <p:spPr>
          <a:xfrm>
            <a:off x="11276383" y="2548881"/>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319"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484996" y="4580153"/>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320" name="Rectangle 319"/>
          <p:cNvSpPr/>
          <p:nvPr/>
        </p:nvSpPr>
        <p:spPr>
          <a:xfrm>
            <a:off x="6420041"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322" name="Picture 321"/>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9226628" y="4585402"/>
            <a:ext cx="613073" cy="245469"/>
          </a:xfrm>
          <a:prstGeom prst="rect">
            <a:avLst/>
          </a:prstGeom>
        </p:spPr>
      </p:pic>
      <p:sp>
        <p:nvSpPr>
          <p:cNvPr id="323" name="Rectangle 322"/>
          <p:cNvSpPr/>
          <p:nvPr/>
        </p:nvSpPr>
        <p:spPr>
          <a:xfrm>
            <a:off x="9039831" y="5054218"/>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325" name="Rectangle 324"/>
          <p:cNvSpPr/>
          <p:nvPr/>
        </p:nvSpPr>
        <p:spPr>
          <a:xfrm>
            <a:off x="2834474" y="6308179"/>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326" name="Picture 325"/>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2759303" y="5623383"/>
            <a:ext cx="626917" cy="626916"/>
          </a:xfrm>
          <a:prstGeom prst="rect">
            <a:avLst/>
          </a:prstGeom>
        </p:spPr>
      </p:pic>
      <p:pic>
        <p:nvPicPr>
          <p:cNvPr id="328" name="Picture 327"/>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6672" y="3201084"/>
            <a:ext cx="540722" cy="526778"/>
          </a:xfrm>
          <a:prstGeom prst="rect">
            <a:avLst/>
          </a:prstGeom>
        </p:spPr>
      </p:pic>
      <p:sp>
        <p:nvSpPr>
          <p:cNvPr id="329" name="Rectangle 328"/>
          <p:cNvSpPr/>
          <p:nvPr/>
        </p:nvSpPr>
        <p:spPr>
          <a:xfrm>
            <a:off x="9516868" y="3882941"/>
            <a:ext cx="400881"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ITAR</a:t>
            </a:r>
          </a:p>
        </p:txBody>
      </p:sp>
      <p:pic>
        <p:nvPicPr>
          <p:cNvPr id="331" name="Picture 6" descr="image007"/>
          <p:cNvPicPr>
            <a:picLocks noChangeAspect="1" noChangeArrowheads="1"/>
          </p:cNvPicPr>
          <p:nvPr/>
        </p:nvPicPr>
        <p:blipFill>
          <a:blip r:embed="rId42"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498531" y="3145626"/>
            <a:ext cx="541624" cy="54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Rectangle 331"/>
          <p:cNvSpPr/>
          <p:nvPr/>
        </p:nvSpPr>
        <p:spPr>
          <a:xfrm>
            <a:off x="8420459" y="3751490"/>
            <a:ext cx="788000"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Section 508 VPAT</a:t>
            </a:r>
          </a:p>
        </p:txBody>
      </p:sp>
      <p:pic>
        <p:nvPicPr>
          <p:cNvPr id="334" name="Picture 333" descr="FedRAMP"/>
          <p:cNvPicPr/>
          <p:nvPr/>
        </p:nvPicPr>
        <p:blipFill>
          <a:blip r:embed="rId43" cstate="screen">
            <a:extLst>
              <a:ext uri="{28A0092B-C50C-407E-A947-70E740481C1C}">
                <a14:useLocalDpi xmlns:a14="http://schemas.microsoft.com/office/drawing/2010/main" val="0"/>
              </a:ext>
            </a:extLst>
          </a:blip>
          <a:srcRect/>
          <a:stretch>
            <a:fillRect/>
          </a:stretch>
        </p:blipFill>
        <p:spPr bwMode="auto">
          <a:xfrm>
            <a:off x="6495944" y="3339212"/>
            <a:ext cx="578704" cy="202837"/>
          </a:xfrm>
          <a:prstGeom prst="rect">
            <a:avLst/>
          </a:prstGeom>
          <a:noFill/>
          <a:ln>
            <a:noFill/>
          </a:ln>
        </p:spPr>
      </p:pic>
      <p:sp>
        <p:nvSpPr>
          <p:cNvPr id="335" name="Rectangle 334"/>
          <p:cNvSpPr/>
          <p:nvPr/>
        </p:nvSpPr>
        <p:spPr>
          <a:xfrm>
            <a:off x="6446706" y="3814261"/>
            <a:ext cx="677182"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SP 800-171</a:t>
            </a:r>
          </a:p>
        </p:txBody>
      </p:sp>
      <p:sp>
        <p:nvSpPr>
          <p:cNvPr id="337" name="Rectangle 336"/>
          <p:cNvSpPr/>
          <p:nvPr/>
        </p:nvSpPr>
        <p:spPr>
          <a:xfrm>
            <a:off x="7504376" y="3814262"/>
            <a:ext cx="66246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FIPS 140-2</a:t>
            </a:r>
          </a:p>
        </p:txBody>
      </p:sp>
      <p:pic>
        <p:nvPicPr>
          <p:cNvPr id="338" name="Picture 15" descr="http://www.filetransferglossary.com/wp-content/uploads/2011/01/FIPS_140-2_validated_logo.gif"/>
          <p:cNvPicPr>
            <a:picLocks noChangeAspect="1" noChangeArrowheads="1"/>
          </p:cNvPicPr>
          <p:nvPr/>
        </p:nvPicPr>
        <p:blipFill>
          <a:blip r:embed="rId4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3942" y="3120156"/>
            <a:ext cx="554428" cy="550422"/>
          </a:xfrm>
          <a:prstGeom prst="rect">
            <a:avLst/>
          </a:prstGeom>
          <a:noFill/>
          <a:extLst>
            <a:ext uri="{909E8E84-426E-40DD-AFC4-6F175D3DCCD1}">
              <a14:hiddenFill xmlns:a14="http://schemas.microsoft.com/office/drawing/2010/main">
                <a:solidFill>
                  <a:srgbClr val="FFFFFF"/>
                </a:solidFill>
              </a14:hiddenFill>
            </a:ext>
          </a:extLst>
        </p:spPr>
      </p:pic>
      <p:sp>
        <p:nvSpPr>
          <p:cNvPr id="340" name="Rectangle 339"/>
          <p:cNvSpPr/>
          <p:nvPr/>
        </p:nvSpPr>
        <p:spPr>
          <a:xfrm>
            <a:off x="1862780"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High</a:t>
            </a:r>
          </a:p>
          <a:p>
            <a:pPr algn="ctr" defTabSz="582215" fontAlgn="ctr">
              <a:defRPr/>
            </a:pPr>
            <a:r>
              <a:rPr lang="en-US" sz="816" b="1" kern="0">
                <a:solidFill>
                  <a:srgbClr val="505050"/>
                </a:solidFill>
                <a:latin typeface="Segoe UI Semilight"/>
              </a:rPr>
              <a:t>JAB P-ATO</a:t>
            </a:r>
          </a:p>
        </p:txBody>
      </p:sp>
      <p:pic>
        <p:nvPicPr>
          <p:cNvPr id="341" name="Picture 340"/>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054514" y="3134134"/>
            <a:ext cx="667815" cy="414953"/>
          </a:xfrm>
          <a:prstGeom prst="rect">
            <a:avLst/>
          </a:prstGeom>
        </p:spPr>
      </p:pic>
      <p:sp>
        <p:nvSpPr>
          <p:cNvPr id="343" name="Rectangle 342"/>
          <p:cNvSpPr/>
          <p:nvPr/>
        </p:nvSpPr>
        <p:spPr>
          <a:xfrm>
            <a:off x="10505589" y="3882939"/>
            <a:ext cx="37308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CJIS</a:t>
            </a:r>
          </a:p>
        </p:txBody>
      </p:sp>
      <p:pic>
        <p:nvPicPr>
          <p:cNvPr id="344" name="Picture 343"/>
          <p:cNvPicPr>
            <a:picLocks noChangeAspect="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06135" y="3205823"/>
            <a:ext cx="532216" cy="552368"/>
          </a:xfrm>
          <a:prstGeom prst="rect">
            <a:avLst/>
          </a:prstGeom>
        </p:spPr>
      </p:pic>
      <p:sp>
        <p:nvSpPr>
          <p:cNvPr id="346" name="Rectangle 345"/>
          <p:cNvSpPr/>
          <p:nvPr/>
        </p:nvSpPr>
        <p:spPr>
          <a:xfrm>
            <a:off x="3131759"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2</a:t>
            </a:r>
          </a:p>
        </p:txBody>
      </p:sp>
      <p:pic>
        <p:nvPicPr>
          <p:cNvPr id="347" name="Picture 346"/>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3224690" y="3167152"/>
            <a:ext cx="540367" cy="539466"/>
          </a:xfrm>
          <a:prstGeom prst="rect">
            <a:avLst/>
          </a:prstGeom>
        </p:spPr>
      </p:pic>
      <p:sp>
        <p:nvSpPr>
          <p:cNvPr id="349" name="Rectangle 348"/>
          <p:cNvSpPr/>
          <p:nvPr/>
        </p:nvSpPr>
        <p:spPr>
          <a:xfrm>
            <a:off x="4215698" y="3806456"/>
            <a:ext cx="72949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4</a:t>
            </a:r>
          </a:p>
        </p:txBody>
      </p:sp>
      <p:pic>
        <p:nvPicPr>
          <p:cNvPr id="350" name="Picture 349"/>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4310263" y="3166538"/>
            <a:ext cx="540365" cy="539466"/>
          </a:xfrm>
          <a:prstGeom prst="rect">
            <a:avLst/>
          </a:prstGeom>
        </p:spPr>
      </p:pic>
      <p:sp>
        <p:nvSpPr>
          <p:cNvPr id="352" name="Rectangle 351"/>
          <p:cNvSpPr/>
          <p:nvPr/>
        </p:nvSpPr>
        <p:spPr>
          <a:xfrm>
            <a:off x="11408527" y="3814260"/>
            <a:ext cx="567643"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IRS 1075</a:t>
            </a:r>
          </a:p>
        </p:txBody>
      </p:sp>
      <p:pic>
        <p:nvPicPr>
          <p:cNvPr id="353" name="Picture 352"/>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301529" y="3299053"/>
            <a:ext cx="725689" cy="265740"/>
          </a:xfrm>
          <a:prstGeom prst="rect">
            <a:avLst/>
          </a:prstGeom>
        </p:spPr>
      </p:pic>
      <p:sp>
        <p:nvSpPr>
          <p:cNvPr id="355" name="Rectangle 354"/>
          <p:cNvSpPr/>
          <p:nvPr/>
        </p:nvSpPr>
        <p:spPr>
          <a:xfrm>
            <a:off x="5356897"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5</a:t>
            </a:r>
          </a:p>
        </p:txBody>
      </p:sp>
      <p:pic>
        <p:nvPicPr>
          <p:cNvPr id="356" name="Picture 355"/>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5449828" y="3169533"/>
            <a:ext cx="540367" cy="539466"/>
          </a:xfrm>
          <a:prstGeom prst="rect">
            <a:avLst/>
          </a:prstGeom>
        </p:spPr>
      </p:pic>
      <p:pic>
        <p:nvPicPr>
          <p:cNvPr id="358" name="Picture 357"/>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49105" y="3134134"/>
            <a:ext cx="667815" cy="414953"/>
          </a:xfrm>
          <a:prstGeom prst="rect">
            <a:avLst/>
          </a:prstGeom>
        </p:spPr>
      </p:pic>
      <p:sp>
        <p:nvSpPr>
          <p:cNvPr id="359" name="Rectangle 358"/>
          <p:cNvSpPr/>
          <p:nvPr/>
        </p:nvSpPr>
        <p:spPr>
          <a:xfrm>
            <a:off x="696389"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Moderate</a:t>
            </a:r>
          </a:p>
          <a:p>
            <a:pPr algn="ctr" defTabSz="582215" fontAlgn="ctr">
              <a:defRPr/>
            </a:pPr>
            <a:r>
              <a:rPr lang="en-US" sz="816" b="1" kern="0">
                <a:solidFill>
                  <a:srgbClr val="505050"/>
                </a:solidFill>
                <a:latin typeface="Segoe UI Semilight"/>
              </a:rPr>
              <a:t>JAB P-ATO</a:t>
            </a:r>
          </a:p>
        </p:txBody>
      </p:sp>
      <p:pic>
        <p:nvPicPr>
          <p:cNvPr id="36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6143"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62" name="Rectangle 361"/>
          <p:cNvSpPr/>
          <p:nvPr/>
        </p:nvSpPr>
        <p:spPr>
          <a:xfrm>
            <a:off x="3195825"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364" name="Rectangle 363"/>
          <p:cNvSpPr/>
          <p:nvPr/>
        </p:nvSpPr>
        <p:spPr bwMode="auto">
          <a:xfrm>
            <a:off x="174332" y="1793417"/>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365" name="Straight Connector 364"/>
          <p:cNvCxnSpPr/>
          <p:nvPr/>
        </p:nvCxnSpPr>
        <p:spPr>
          <a:xfrm>
            <a:off x="587824" y="1777955"/>
            <a:ext cx="0" cy="1014727"/>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7" name="Rectangle 366"/>
          <p:cNvSpPr/>
          <p:nvPr/>
        </p:nvSpPr>
        <p:spPr bwMode="auto">
          <a:xfrm>
            <a:off x="178203" y="3092902"/>
            <a:ext cx="409957"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368" name="Straight Connector 367"/>
          <p:cNvCxnSpPr/>
          <p:nvPr/>
        </p:nvCxnSpPr>
        <p:spPr>
          <a:xfrm>
            <a:off x="587824" y="3077440"/>
            <a:ext cx="0" cy="1014727"/>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0" name="Rectangle 369"/>
          <p:cNvSpPr/>
          <p:nvPr/>
        </p:nvSpPr>
        <p:spPr bwMode="auto">
          <a:xfrm>
            <a:off x="174333" y="4375984"/>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371" name="Straight Connector 370"/>
          <p:cNvCxnSpPr/>
          <p:nvPr/>
        </p:nvCxnSpPr>
        <p:spPr>
          <a:xfrm>
            <a:off x="587824" y="4360522"/>
            <a:ext cx="0" cy="1014727"/>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3" name="Rectangle 372"/>
          <p:cNvSpPr/>
          <p:nvPr/>
        </p:nvSpPr>
        <p:spPr bwMode="auto">
          <a:xfrm>
            <a:off x="178535" y="569993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374" name="Straight Connector 373"/>
          <p:cNvCxnSpPr/>
          <p:nvPr/>
        </p:nvCxnSpPr>
        <p:spPr>
          <a:xfrm>
            <a:off x="587824" y="5684468"/>
            <a:ext cx="0" cy="1014727"/>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717026" y="296403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717026" y="4248055"/>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717026" y="551790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8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ags/tag2.xml><?xml version="1.0" encoding="utf-8"?>
<p:tagLst xmlns:a="http://schemas.openxmlformats.org/drawingml/2006/main" xmlns:r="http://schemas.openxmlformats.org/officeDocument/2006/relationships" xmlns:p="http://schemas.openxmlformats.org/presentationml/2006/main">
  <p:tag name="TIMING" val="|11.3|1.4|19.4|4.3|4.3"/>
</p:tagLst>
</file>

<file path=ppt/tags/tag3.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2115</Words>
  <Application>Microsoft Office PowerPoint</Application>
  <PresentationFormat>Benutzerdefiniert</PresentationFormat>
  <Paragraphs>508</Paragraphs>
  <Slides>34</Slides>
  <Notes>34</Notes>
  <HiddenSlides>5</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34</vt:i4>
      </vt:variant>
    </vt:vector>
  </HeadingPairs>
  <TitlesOfParts>
    <vt:vector size="51" baseType="lpstr">
      <vt:lpstr>ＭＳ Ｐゴシック</vt:lpstr>
      <vt:lpstr>ＭＳ Ｐゴシック</vt:lpstr>
      <vt:lpstr>Adobe Gothic Std B</vt:lpstr>
      <vt:lpstr>Arial</vt:lpstr>
      <vt:lpstr>Calibri</vt:lpstr>
      <vt:lpstr>Consolas</vt:lpstr>
      <vt:lpstr>Courier New</vt:lpstr>
      <vt:lpstr>Gill Sans</vt:lpstr>
      <vt:lpstr>Segoe UI</vt:lpstr>
      <vt:lpstr>Segoe UI Light</vt:lpstr>
      <vt:lpstr>Segoe UI Semibold</vt:lpstr>
      <vt:lpstr>Segoe UI Semilight</vt:lpstr>
      <vt:lpstr>Wingdings</vt:lpstr>
      <vt:lpstr>ヒラギノ角ゴ ProN W3</vt:lpstr>
      <vt:lpstr>WHITE TEMPLATE</vt:lpstr>
      <vt:lpstr>COLOR TEMPLATE</vt:lpstr>
      <vt:lpstr>Windows Azure</vt:lpstr>
      <vt:lpstr>Welcome and Overview</vt:lpstr>
      <vt:lpstr>LOCAL SUB INTRO (Optional)</vt:lpstr>
      <vt:lpstr>Quick Introduction</vt:lpstr>
      <vt:lpstr>Course Goals</vt:lpstr>
      <vt:lpstr>PowerPoint-Präsentation</vt:lpstr>
      <vt:lpstr>PowerPoint-Präsentation</vt:lpstr>
      <vt:lpstr>PowerPoint-Präsentation</vt:lpstr>
      <vt:lpstr>PowerPoint-Präsentation</vt:lpstr>
      <vt:lpstr>Comply with industry and regional requirements</vt:lpstr>
      <vt:lpstr>PowerPoint-Präsentation</vt:lpstr>
      <vt:lpstr>PowerPoint-Präsentation</vt:lpstr>
      <vt:lpstr>Build and innovate with choice and flexibility</vt:lpstr>
      <vt:lpstr>Azure &amp; Office 365 2-Day DevCamp</vt:lpstr>
      <vt:lpstr>https://aka.ms/azcat-devcamp</vt:lpstr>
      <vt:lpstr>Course Agenda</vt:lpstr>
      <vt:lpstr>Hands on labs</vt:lpstr>
      <vt:lpstr>Day 1 – Detailed Agenda</vt:lpstr>
      <vt:lpstr>Day 2 – Detailed Agenda</vt:lpstr>
      <vt:lpstr>Intro to Scenario</vt:lpstr>
      <vt:lpstr>Demo</vt:lpstr>
      <vt:lpstr>City Power &amp; Light Outage Incident Tracker</vt:lpstr>
      <vt:lpstr>Screenshots</vt:lpstr>
      <vt:lpstr>City Power &amp; Light App Architecture</vt:lpstr>
      <vt:lpstr>Services Covered in this DevCamp</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HOL 7 – Bots</vt:lpstr>
      <vt:lpstr>HOL 8 – Power BI</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95</cp:revision>
  <dcterms:created xsi:type="dcterms:W3CDTF">2016-10-04T22:06:48Z</dcterms:created>
  <dcterms:modified xsi:type="dcterms:W3CDTF">2017-11-23T12:07:29Z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ivega@microsoft.com</vt:lpwstr>
  </property>
  <property fmtid="{D5CDD505-2E9C-101B-9397-08002B2CF9AE}" pid="18" name="MSIP_Label_f42aa342-8706-4288-bd11-ebb85995028c_SetDate">
    <vt:lpwstr>2017-10-03T10:17:15.1673576+11:00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